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F0DAC-7619-4729-966B-D93173579505}" v="1" dt="2022-02-18T03:27:41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Suleiman Ali" userId="e66a2eda-f20d-4734-8106-f44af1adf6b0" providerId="ADAL" clId="{3CBF0DAC-7619-4729-966B-D93173579505}"/>
    <pc:docChg chg="modSld">
      <pc:chgData name="Adam Suleiman Ali" userId="e66a2eda-f20d-4734-8106-f44af1adf6b0" providerId="ADAL" clId="{3CBF0DAC-7619-4729-966B-D93173579505}" dt="2022-02-18T03:27:41.503" v="0" actId="13926"/>
      <pc:docMkLst>
        <pc:docMk/>
      </pc:docMkLst>
      <pc:sldChg chg="modSp">
        <pc:chgData name="Adam Suleiman Ali" userId="e66a2eda-f20d-4734-8106-f44af1adf6b0" providerId="ADAL" clId="{3CBF0DAC-7619-4729-966B-D93173579505}" dt="2022-02-18T03:27:41.503" v="0" actId="13926"/>
        <pc:sldMkLst>
          <pc:docMk/>
          <pc:sldMk cId="417805571" sldId="257"/>
        </pc:sldMkLst>
        <pc:spChg chg="mod">
          <ac:chgData name="Adam Suleiman Ali" userId="e66a2eda-f20d-4734-8106-f44af1adf6b0" providerId="ADAL" clId="{3CBF0DAC-7619-4729-966B-D93173579505}" dt="2022-02-18T03:27:41.503" v="0" actId="13926"/>
          <ac:spMkLst>
            <pc:docMk/>
            <pc:sldMk cId="417805571" sldId="257"/>
            <ac:spMk id="3" creationId="{00000000-0000-0000-0000-000000000000}"/>
          </ac:spMkLst>
        </pc:spChg>
      </pc:sldChg>
    </pc:docChg>
  </pc:docChgLst>
  <pc:docChgLst>
    <pc:chgData name="Adam Suleiman Ali" userId="e66a2eda-f20d-4734-8106-f44af1adf6b0" providerId="ADAL" clId="{B5347185-C8E5-4F9F-AAF4-5421DB4D5888}"/>
    <pc:docChg chg="undo custSel addSld delSld modSld">
      <pc:chgData name="Adam Suleiman Ali" userId="e66a2eda-f20d-4734-8106-f44af1adf6b0" providerId="ADAL" clId="{B5347185-C8E5-4F9F-AAF4-5421DB4D5888}" dt="2022-02-16T05:22:03.696" v="42" actId="47"/>
      <pc:docMkLst>
        <pc:docMk/>
      </pc:docMkLst>
      <pc:sldChg chg="modSp mod">
        <pc:chgData name="Adam Suleiman Ali" userId="e66a2eda-f20d-4734-8106-f44af1adf6b0" providerId="ADAL" clId="{B5347185-C8E5-4F9F-AAF4-5421DB4D5888}" dt="2022-02-16T05:20:36.571" v="34" actId="1076"/>
        <pc:sldMkLst>
          <pc:docMk/>
          <pc:sldMk cId="3403992720" sldId="256"/>
        </pc:sldMkLst>
        <pc:spChg chg="mod">
          <ac:chgData name="Adam Suleiman Ali" userId="e66a2eda-f20d-4734-8106-f44af1adf6b0" providerId="ADAL" clId="{B5347185-C8E5-4F9F-AAF4-5421DB4D5888}" dt="2022-02-16T05:20:36.571" v="34" actId="1076"/>
          <ac:spMkLst>
            <pc:docMk/>
            <pc:sldMk cId="3403992720" sldId="256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19:55.710" v="6" actId="20577"/>
          <ac:spMkLst>
            <pc:docMk/>
            <pc:sldMk cId="3403992720" sldId="256"/>
            <ac:spMk id="3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02.333" v="17" actId="20577"/>
          <ac:spMkLst>
            <pc:docMk/>
            <pc:sldMk cId="3403992720" sldId="256"/>
            <ac:spMk id="4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417805571" sldId="257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417805571" sldId="257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417805571" sldId="257"/>
            <ac:spMk id="3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3156069224" sldId="258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3156069224" sldId="258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3156069224" sldId="258"/>
            <ac:spMk id="3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799668301" sldId="259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799668301" sldId="259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799668301" sldId="259"/>
            <ac:spMk id="3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2561532894" sldId="260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2561532894" sldId="260"/>
            <ac:spMk id="2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472460138" sldId="261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472460138" sldId="261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472460138" sldId="261"/>
            <ac:spMk id="8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1302249871" sldId="262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1302249871" sldId="262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1302249871" sldId="262"/>
            <ac:spMk id="8" creationId="{00000000-0000-0000-0000-000000000000}"/>
          </ac:spMkLst>
        </pc:spChg>
      </pc:sldChg>
      <pc:sldChg chg="modSp add del">
        <pc:chgData name="Adam Suleiman Ali" userId="e66a2eda-f20d-4734-8106-f44af1adf6b0" providerId="ADAL" clId="{B5347185-C8E5-4F9F-AAF4-5421DB4D5888}" dt="2022-02-16T05:22:03.696" v="42" actId="47"/>
        <pc:sldMkLst>
          <pc:docMk/>
          <pc:sldMk cId="1193128855" sldId="263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1193128855" sldId="263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1193128855" sldId="263"/>
            <ac:spMk id="8" creationId="{00000000-0000-0000-0000-000000000000}"/>
          </ac:spMkLst>
        </pc:spChg>
      </pc:sldChg>
      <pc:sldChg chg="modSp add del">
        <pc:chgData name="Adam Suleiman Ali" userId="e66a2eda-f20d-4734-8106-f44af1adf6b0" providerId="ADAL" clId="{B5347185-C8E5-4F9F-AAF4-5421DB4D5888}" dt="2022-02-16T05:22:02.987" v="41" actId="47"/>
        <pc:sldMkLst>
          <pc:docMk/>
          <pc:sldMk cId="225139389" sldId="264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225139389" sldId="264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225139389" sldId="264"/>
            <ac:spMk id="8" creationId="{00000000-0000-0000-0000-000000000000}"/>
          </ac:spMkLst>
        </pc:spChg>
      </pc:sldChg>
      <pc:sldChg chg="modSp mod">
        <pc:chgData name="Adam Suleiman Ali" userId="e66a2eda-f20d-4734-8106-f44af1adf6b0" providerId="ADAL" clId="{B5347185-C8E5-4F9F-AAF4-5421DB4D5888}" dt="2022-02-16T05:20:43.524" v="35"/>
        <pc:sldMkLst>
          <pc:docMk/>
          <pc:sldMk cId="2508871210" sldId="265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2508871210" sldId="265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2508871210" sldId="265"/>
            <ac:spMk id="3" creationId="{00000000-0000-0000-0000-000000000000}"/>
          </ac:spMkLst>
        </pc:spChg>
      </pc:sldChg>
      <pc:sldChg chg="modSp mod">
        <pc:chgData name="Adam Suleiman Ali" userId="e66a2eda-f20d-4734-8106-f44af1adf6b0" providerId="ADAL" clId="{B5347185-C8E5-4F9F-AAF4-5421DB4D5888}" dt="2022-02-16T05:20:43.686" v="36" actId="27636"/>
        <pc:sldMkLst>
          <pc:docMk/>
          <pc:sldMk cId="4245404995" sldId="266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4245404995" sldId="266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686" v="36" actId="27636"/>
          <ac:spMkLst>
            <pc:docMk/>
            <pc:sldMk cId="4245404995" sldId="266"/>
            <ac:spMk id="3" creationId="{00000000-0000-0000-0000-000000000000}"/>
          </ac:spMkLst>
        </pc:spChg>
      </pc:sldChg>
      <pc:sldChg chg="modSp mod">
        <pc:chgData name="Adam Suleiman Ali" userId="e66a2eda-f20d-4734-8106-f44af1adf6b0" providerId="ADAL" clId="{B5347185-C8E5-4F9F-AAF4-5421DB4D5888}" dt="2022-02-16T05:20:43.699" v="37" actId="27636"/>
        <pc:sldMkLst>
          <pc:docMk/>
          <pc:sldMk cId="2535531291" sldId="267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2535531291" sldId="267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699" v="37" actId="27636"/>
          <ac:spMkLst>
            <pc:docMk/>
            <pc:sldMk cId="2535531291" sldId="267"/>
            <ac:spMk id="7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1708903699" sldId="268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1708903699" sldId="268"/>
            <ac:spMk id="2" creationId="{00000000-0000-0000-0000-000000000000}"/>
          </ac:spMkLst>
        </pc:spChg>
      </pc:sldChg>
      <pc:sldChg chg="modSp mod">
        <pc:chgData name="Adam Suleiman Ali" userId="e66a2eda-f20d-4734-8106-f44af1adf6b0" providerId="ADAL" clId="{B5347185-C8E5-4F9F-AAF4-5421DB4D5888}" dt="2022-02-16T05:20:43.524" v="35"/>
        <pc:sldMkLst>
          <pc:docMk/>
          <pc:sldMk cId="2624422880" sldId="269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2624422880" sldId="269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2624422880" sldId="269"/>
            <ac:spMk id="3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4044901890" sldId="270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4044901890" sldId="270"/>
            <ac:spMk id="2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3561801835" sldId="271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3561801835" sldId="271"/>
            <ac:spMk id="2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893301206" sldId="272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893301206" sldId="272"/>
            <ac:spMk id="2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3711265307" sldId="273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3711265307" sldId="273"/>
            <ac:spMk id="2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791425861" sldId="274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791425861" sldId="274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791425861" sldId="274"/>
            <ac:spMk id="3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3716865471" sldId="275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3716865471" sldId="275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3716865471" sldId="275"/>
            <ac:spMk id="3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1628066265" sldId="276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1628066265" sldId="276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1628066265" sldId="276"/>
            <ac:spMk id="3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1987595219" sldId="277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1987595219" sldId="277"/>
            <ac:spMk id="2" creationId="{00000000-0000-0000-0000-000000000000}"/>
          </ac:spMkLst>
        </pc:spChg>
      </pc:sldChg>
      <pc:sldChg chg="modSp mod">
        <pc:chgData name="Adam Suleiman Ali" userId="e66a2eda-f20d-4734-8106-f44af1adf6b0" providerId="ADAL" clId="{B5347185-C8E5-4F9F-AAF4-5421DB4D5888}" dt="2022-02-16T05:20:43.728" v="38" actId="27636"/>
        <pc:sldMkLst>
          <pc:docMk/>
          <pc:sldMk cId="4213311623" sldId="278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4213311623" sldId="278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728" v="38" actId="27636"/>
          <ac:spMkLst>
            <pc:docMk/>
            <pc:sldMk cId="4213311623" sldId="278"/>
            <ac:spMk id="3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3502022472" sldId="279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3502022472" sldId="279"/>
            <ac:spMk id="2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56850828" sldId="280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56850828" sldId="280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56850828" sldId="280"/>
            <ac:spMk id="3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851559865" sldId="281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851559865" sldId="281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851559865" sldId="281"/>
            <ac:spMk id="3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2257640712" sldId="282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2257640712" sldId="282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2257640712" sldId="282"/>
            <ac:spMk id="3" creationId="{00000000-0000-0000-0000-000000000000}"/>
          </ac:spMkLst>
        </pc:spChg>
      </pc:sldChg>
      <pc:sldChg chg="modSp mod">
        <pc:chgData name="Adam Suleiman Ali" userId="e66a2eda-f20d-4734-8106-f44af1adf6b0" providerId="ADAL" clId="{B5347185-C8E5-4F9F-AAF4-5421DB4D5888}" dt="2022-02-16T05:20:43.524" v="35"/>
        <pc:sldMkLst>
          <pc:docMk/>
          <pc:sldMk cId="257566141" sldId="283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257566141" sldId="283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257566141" sldId="283"/>
            <ac:spMk id="3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706519263" sldId="284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706519263" sldId="284"/>
            <ac:spMk id="2" creationId="{00000000-0000-0000-0000-000000000000}"/>
          </ac:spMkLst>
        </pc:spChg>
      </pc:sldChg>
      <pc:sldChg chg="modSp">
        <pc:chgData name="Adam Suleiman Ali" userId="e66a2eda-f20d-4734-8106-f44af1adf6b0" providerId="ADAL" clId="{B5347185-C8E5-4F9F-AAF4-5421DB4D5888}" dt="2022-02-16T05:20:43.524" v="35"/>
        <pc:sldMkLst>
          <pc:docMk/>
          <pc:sldMk cId="3698963679" sldId="285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3698963679" sldId="285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3698963679" sldId="285"/>
            <ac:spMk id="3" creationId="{00000000-0000-0000-0000-000000000000}"/>
          </ac:spMkLst>
        </pc:spChg>
      </pc:sldChg>
      <pc:sldChg chg="modSp mod">
        <pc:chgData name="Adam Suleiman Ali" userId="e66a2eda-f20d-4734-8106-f44af1adf6b0" providerId="ADAL" clId="{B5347185-C8E5-4F9F-AAF4-5421DB4D5888}" dt="2022-02-16T05:20:43.524" v="35"/>
        <pc:sldMkLst>
          <pc:docMk/>
          <pc:sldMk cId="4020661035" sldId="286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4020661035" sldId="286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4020661035" sldId="286"/>
            <ac:spMk id="3" creationId="{00000000-0000-0000-0000-000000000000}"/>
          </ac:spMkLst>
        </pc:spChg>
      </pc:sldChg>
      <pc:sldChg chg="modSp mod">
        <pc:chgData name="Adam Suleiman Ali" userId="e66a2eda-f20d-4734-8106-f44af1adf6b0" providerId="ADAL" clId="{B5347185-C8E5-4F9F-AAF4-5421DB4D5888}" dt="2022-02-16T05:20:43.524" v="35"/>
        <pc:sldMkLst>
          <pc:docMk/>
          <pc:sldMk cId="134224422" sldId="287"/>
        </pc:sldMkLst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134224422" sldId="287"/>
            <ac:spMk id="2" creationId="{00000000-0000-0000-0000-000000000000}"/>
          </ac:spMkLst>
        </pc:spChg>
        <pc:spChg chg="mod">
          <ac:chgData name="Adam Suleiman Ali" userId="e66a2eda-f20d-4734-8106-f44af1adf6b0" providerId="ADAL" clId="{B5347185-C8E5-4F9F-AAF4-5421DB4D5888}" dt="2022-02-16T05:20:43.524" v="35"/>
          <ac:spMkLst>
            <pc:docMk/>
            <pc:sldMk cId="134224422" sldId="28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B8AB-A6EA-4517-B09A-D79236BDB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B4F00-9F1F-4AA9-8D02-F4E609B0F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C588B-B767-4207-9DE8-9760BF38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C3FD-3B5B-BA4B-A678-FDFEBBB92B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E9D71-69C1-4FB9-A957-B64A135D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27ED-50CA-47B0-A6BD-6B45B7DA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6CC-35A2-E54C-80C7-7BF55385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6FD7-0719-4513-BE16-BE991557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2CC1D-1E58-47A9-9BE2-D78469450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6086E-A8F3-475A-B645-6DEAFF2F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C3FD-3B5B-BA4B-A678-FDFEBBB92B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CA658-8416-4A7B-AFDA-92240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AFB36-C855-42C8-B2C5-DD20DD60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6CC-35A2-E54C-80C7-7BF55385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3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6600D-28FD-42FF-AB85-E67A5F753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BBFD1-AF56-48A9-947F-B51B6F1CA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84544-E791-4326-9291-0302EF08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C3FD-3B5B-BA4B-A678-FDFEBBB92B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B5C8B-213A-49B0-B747-3B7104A0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E922D-29A2-4962-9ADB-5DD363F9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6CC-35A2-E54C-80C7-7BF55385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7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48B5-CC01-404C-A12C-595B1ECC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3EC3-EAEF-4CD9-B788-23AF5066E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D4EFE-35B6-4893-B7C4-CBCB3498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C3FD-3B5B-BA4B-A678-FDFEBBB92B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B96FF-94A1-47C2-BAF8-1B5B01AD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8A46-C087-4122-8B12-4D6AB0CC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6CC-35A2-E54C-80C7-7BF55385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5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A9B7-2D28-4357-82CC-1F38C07F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3DABD-A2BB-4CA4-A5FA-3B110A6D4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99FB1-BAC8-4A3C-BA5A-74538295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C3FD-3B5B-BA4B-A678-FDFEBBB92B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759F0-FBFA-4B3E-B1EA-AC71388F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C5524-5ACF-495A-AECD-96F9C65B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6CC-35A2-E54C-80C7-7BF55385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6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7EE8-C490-4FF0-9DAA-BDCB4921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4F7D-3F7A-43E2-A441-D3DE2CEC5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F8AB1-B3DC-4AE8-8846-86CC0D0BF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CF3F4-3CA8-4A33-BC8E-2527EB27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C3FD-3B5B-BA4B-A678-FDFEBBB92B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DD693-95DD-47EB-9EBF-DE9FE318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5B315-84C8-4691-B94C-97AC817B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6CC-35A2-E54C-80C7-7BF55385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3DDE-0231-4C47-9BD7-4D1F43C7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FBA80-7A94-4F10-8998-07F100B8E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9B76A-140F-4D83-B467-E87971EC7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2528D-4E47-4FBA-8C34-46613C5D3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1C9E7-D3D7-4EE6-8028-CC488BEA1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6AB20-31A7-4363-B452-992A5EDD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C3FD-3B5B-BA4B-A678-FDFEBBB92B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94456-AF9E-4D09-93B6-A09AB154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4975F-B98F-4B1B-A7BD-E2772115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6CC-35A2-E54C-80C7-7BF55385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5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D708B-7F41-4207-8A8E-275CA17F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3E4D2C-F225-4924-A6FF-07916783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C3FD-3B5B-BA4B-A678-FDFEBBB92B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216C2-F667-4E0C-BA56-860D9736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23604-6E3E-4617-BF01-8FA85CC2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6CC-35A2-E54C-80C7-7BF55385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4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5AA06-E550-41E3-BC3E-4A7D45B1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C3FD-3B5B-BA4B-A678-FDFEBBB92B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A62BE-6431-4FDF-A175-EC8E60B1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F5465-4C69-417E-A7D6-80FE17B8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6CC-35A2-E54C-80C7-7BF55385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720E-871C-4ABA-846F-9840FDCE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A14D3-32C3-480D-B254-74FF4C93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A897F-65DD-4F74-9B17-FEB22D6A4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6E561-C769-4236-A57D-301430DF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C3FD-3B5B-BA4B-A678-FDFEBBB92B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95A93-3250-4BFA-B09D-72A0E68E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6C592-646B-4E3E-910A-B2BD2449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6CC-35A2-E54C-80C7-7BF55385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5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3F1A7-DFB9-4747-86E6-D4AB8660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9C6B3-F089-4DCD-B806-33F48ADF0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B9A3A-78FB-431A-8E27-C4144F716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742B-56EC-4BEF-B2A6-81EBF0ED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C3FD-3B5B-BA4B-A678-FDFEBBB92B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DD6E5-D313-4554-AA87-23613665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8E94A-2C5B-4C27-9F8B-E73F7C2E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6CC-35A2-E54C-80C7-7BF55385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85029F-729B-4980-853C-4AABDFA5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EC54B-5A3E-4F30-90C9-801EA40D6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8C468-60C2-4E7B-9F68-19533F617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C3FD-3B5B-BA4B-A678-FDFEBBB92B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967A0-A903-4D6F-B84A-374B3C18B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8B06-9B4B-4D9C-9D99-04D941E75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186CC-35A2-E54C-80C7-7BF55385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5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064" y="956735"/>
            <a:ext cx="7071586" cy="1143668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Energy, ATP and Respiration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8870" y="2692967"/>
            <a:ext cx="2468842" cy="718949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Br Adam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68870" y="5695445"/>
            <a:ext cx="2468842" cy="718949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340399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ATP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Only one enzyme needed to release energy from ATP (ATPase) Glucose needs more</a:t>
            </a:r>
          </a:p>
          <a:p>
            <a:pPr>
              <a:buFont typeface="Wingdings" charset="2"/>
              <a:buChar char="ü"/>
            </a:pPr>
            <a:r>
              <a:rPr lang="en-US" dirty="0"/>
              <a:t>ATP released energy in small amounts when and where needed, whereas glucose contains large amounts we don</a:t>
            </a:r>
            <a:r>
              <a:rPr lang="fr-FR" dirty="0"/>
              <a:t>’</a:t>
            </a:r>
            <a:r>
              <a:rPr lang="en-US" dirty="0"/>
              <a:t>t need straight away</a:t>
            </a:r>
          </a:p>
          <a:p>
            <a:pPr>
              <a:buFont typeface="Wingdings" charset="2"/>
              <a:buChar char="ü"/>
            </a:pPr>
            <a:r>
              <a:rPr lang="en-US" dirty="0"/>
              <a:t>ATP is a common source of energy for a multitude of chemical reactions, increasing the efficiency of the cells in the body. (International energy currency)</a:t>
            </a:r>
          </a:p>
          <a:p>
            <a:pPr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7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ATP used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Metabolic Processes </a:t>
            </a:r>
            <a:r>
              <a:rPr lang="en-US" dirty="0"/>
              <a:t>– Building large complex molecules from smaller, simpler molecules. For example ATP is required in DNA and Protein synthesis</a:t>
            </a:r>
          </a:p>
          <a:p>
            <a:r>
              <a:rPr lang="en-US" u="sng" dirty="0"/>
              <a:t>Active Transport </a:t>
            </a:r>
            <a:r>
              <a:rPr lang="en-US" dirty="0"/>
              <a:t>– ATP can change the shape of carrier proteins in plasma membranes to allow molecules/ions to be moved against the concentration gradient.</a:t>
            </a:r>
          </a:p>
          <a:p>
            <a:r>
              <a:rPr lang="en-US" u="sng" dirty="0"/>
              <a:t>Movement</a:t>
            </a:r>
            <a:r>
              <a:rPr lang="en-US" dirty="0"/>
              <a:t> – For muscle contraction</a:t>
            </a:r>
          </a:p>
          <a:p>
            <a:r>
              <a:rPr lang="en-US" u="sng" dirty="0"/>
              <a:t>Nerve Transmission </a:t>
            </a:r>
            <a:r>
              <a:rPr lang="en-US" dirty="0"/>
              <a:t>– Na+/K+ Active Transport Pumps require ATP</a:t>
            </a:r>
          </a:p>
          <a:p>
            <a:r>
              <a:rPr lang="en-US" u="sng" dirty="0"/>
              <a:t>Synthesis of materials </a:t>
            </a:r>
            <a:r>
              <a:rPr lang="en-US" dirty="0"/>
              <a:t>within Cells</a:t>
            </a:r>
          </a:p>
          <a:p>
            <a:r>
              <a:rPr lang="en-US" u="sng" dirty="0"/>
              <a:t>Secretion</a:t>
            </a:r>
            <a:r>
              <a:rPr lang="en-US" dirty="0"/>
              <a:t> – The packaging and transport of secretory products into vesicles in cells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0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4 main stages...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Glycolysis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Link Reaction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The Krebs Cycle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</a:rPr>
              <a:t>The Electron Transport Chain</a:t>
            </a:r>
          </a:p>
        </p:txBody>
      </p:sp>
    </p:spTree>
    <p:extLst>
      <p:ext uri="{BB962C8B-B14F-4D97-AF65-F5344CB8AC3E}">
        <p14:creationId xmlns:p14="http://schemas.microsoft.com/office/powerpoint/2010/main" val="253553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/>
          <p:cNvCxnSpPr>
            <a:stCxn id="17" idx="0"/>
            <a:endCxn id="56" idx="4"/>
          </p:cNvCxnSpPr>
          <p:nvPr/>
        </p:nvCxnSpPr>
        <p:spPr>
          <a:xfrm flipH="1" flipV="1">
            <a:off x="3932322" y="2117861"/>
            <a:ext cx="628876" cy="1106080"/>
          </a:xfrm>
          <a:prstGeom prst="straightConnector1">
            <a:avLst/>
          </a:prstGeom>
          <a:ln w="57150"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ight Arrow 47"/>
          <p:cNvSpPr/>
          <p:nvPr/>
        </p:nvSpPr>
        <p:spPr>
          <a:xfrm rot="19808057">
            <a:off x="4251543" y="4949874"/>
            <a:ext cx="1571625" cy="61458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6617711">
            <a:off x="3546785" y="4482629"/>
            <a:ext cx="1571625" cy="61458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18310718">
            <a:off x="875133" y="4270499"/>
            <a:ext cx="2035175" cy="1571625"/>
            <a:chOff x="273999" y="1397862"/>
            <a:chExt cx="2035175" cy="1571625"/>
          </a:xfrm>
        </p:grpSpPr>
        <p:sp>
          <p:nvSpPr>
            <p:cNvPr id="32" name="Right Arrow 31"/>
            <p:cNvSpPr/>
            <p:nvPr/>
          </p:nvSpPr>
          <p:spPr>
            <a:xfrm rot="5400000">
              <a:off x="544286" y="1876381"/>
              <a:ext cx="1571625" cy="614588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3999" y="2047875"/>
              <a:ext cx="2035175" cy="3587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  <a:r>
                <a:rPr lang="en-US" sz="1600" baseline="30000" dirty="0"/>
                <a:t>nd</a:t>
              </a:r>
              <a:r>
                <a:rPr lang="en-US" sz="1600" dirty="0"/>
                <a:t> Phosphorylation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0798" y="2468915"/>
            <a:ext cx="2035175" cy="1571625"/>
            <a:chOff x="273999" y="1397862"/>
            <a:chExt cx="2035175" cy="1571625"/>
          </a:xfrm>
        </p:grpSpPr>
        <p:sp>
          <p:nvSpPr>
            <p:cNvPr id="35" name="Right Arrow 34"/>
            <p:cNvSpPr/>
            <p:nvPr/>
          </p:nvSpPr>
          <p:spPr>
            <a:xfrm rot="5400000">
              <a:off x="544286" y="1876381"/>
              <a:ext cx="1571625" cy="614588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3999" y="2047875"/>
              <a:ext cx="2035175" cy="3587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Isomerisation</a:t>
              </a:r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Glycolysis </a:t>
            </a:r>
          </a:p>
        </p:txBody>
      </p:sp>
      <p:sp>
        <p:nvSpPr>
          <p:cNvPr id="4" name="Oval 3"/>
          <p:cNvSpPr/>
          <p:nvPr/>
        </p:nvSpPr>
        <p:spPr>
          <a:xfrm rot="20912076">
            <a:off x="6303832" y="346673"/>
            <a:ext cx="2524593" cy="107096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Location: Cytoplasm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058601"/>
            <a:ext cx="9144000" cy="15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258566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glucose molecule is obtained as the digested product of eating carbohydrates</a:t>
            </a:r>
          </a:p>
        </p:txBody>
      </p:sp>
      <p:sp>
        <p:nvSpPr>
          <p:cNvPr id="9" name="Oval 8"/>
          <p:cNvSpPr/>
          <p:nvPr/>
        </p:nvSpPr>
        <p:spPr>
          <a:xfrm>
            <a:off x="90798" y="2203451"/>
            <a:ext cx="2051050" cy="748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Glucose-6-Phosphate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58566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glucose is phosphorylated into glucose-6-phosphate by taking a phosphate from ATP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258566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glucose-6-phosphate changes to fructose-6-phosphate via </a:t>
            </a:r>
            <a:r>
              <a:rPr lang="en-US" dirty="0" err="1"/>
              <a:t>isomerisation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64456"/>
            <a:ext cx="91440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then phosphorylated for a second time, splitting a molecule of ATP, forming fructose-1-6-bisphosphate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69459" y="4253899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glucose molecule is obtained as the digested product of eating carbohydrates</a:t>
            </a:r>
          </a:p>
        </p:txBody>
      </p:sp>
      <p:sp>
        <p:nvSpPr>
          <p:cNvPr id="14" name="Oval 13"/>
          <p:cNvSpPr/>
          <p:nvPr/>
        </p:nvSpPr>
        <p:spPr>
          <a:xfrm>
            <a:off x="2597679" y="4872633"/>
            <a:ext cx="2280927" cy="11122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Fructose-1-6 </a:t>
            </a:r>
            <a:r>
              <a:rPr lang="en-US" dirty="0" err="1"/>
              <a:t>Bisphosphate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-3240726" y="986498"/>
            <a:ext cx="2051050" cy="748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Glucose-6-Phosphate </a:t>
            </a:r>
          </a:p>
        </p:txBody>
      </p:sp>
      <p:sp>
        <p:nvSpPr>
          <p:cNvPr id="16" name="Oval 15"/>
          <p:cNvSpPr/>
          <p:nvPr/>
        </p:nvSpPr>
        <p:spPr>
          <a:xfrm>
            <a:off x="5713081" y="4426363"/>
            <a:ext cx="2051050" cy="748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Triose Phosphate</a:t>
            </a:r>
          </a:p>
        </p:txBody>
      </p:sp>
      <p:sp>
        <p:nvSpPr>
          <p:cNvPr id="17" name="Oval 16"/>
          <p:cNvSpPr/>
          <p:nvPr/>
        </p:nvSpPr>
        <p:spPr>
          <a:xfrm>
            <a:off x="3535673" y="3223941"/>
            <a:ext cx="2051050" cy="748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Triose Phosphate</a:t>
            </a:r>
          </a:p>
        </p:txBody>
      </p:sp>
      <p:sp>
        <p:nvSpPr>
          <p:cNvPr id="18" name="Oval 17"/>
          <p:cNvSpPr/>
          <p:nvPr/>
        </p:nvSpPr>
        <p:spPr>
          <a:xfrm>
            <a:off x="121271" y="4048537"/>
            <a:ext cx="2051050" cy="748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Fructose-6-Phosphate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0798" y="631825"/>
            <a:ext cx="2035175" cy="1571625"/>
            <a:chOff x="273999" y="1397862"/>
            <a:chExt cx="2035175" cy="1571625"/>
          </a:xfrm>
        </p:grpSpPr>
        <p:sp>
          <p:nvSpPr>
            <p:cNvPr id="19" name="Right Arrow 18"/>
            <p:cNvSpPr/>
            <p:nvPr/>
          </p:nvSpPr>
          <p:spPr>
            <a:xfrm rot="5400000">
              <a:off x="544286" y="1876381"/>
              <a:ext cx="1571625" cy="614588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999" y="2047875"/>
              <a:ext cx="2035175" cy="3587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  <a:r>
                <a:rPr lang="en-US" sz="1600" baseline="30000" dirty="0"/>
                <a:t>st</a:t>
              </a:r>
              <a:r>
                <a:rPr lang="en-US" sz="1600" dirty="0"/>
                <a:t> Phosphorylation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3240726" y="4253899"/>
            <a:ext cx="2035175" cy="1571625"/>
            <a:chOff x="273999" y="1397862"/>
            <a:chExt cx="2035175" cy="1571625"/>
          </a:xfrm>
        </p:grpSpPr>
        <p:sp>
          <p:nvSpPr>
            <p:cNvPr id="23" name="Right Arrow 22"/>
            <p:cNvSpPr/>
            <p:nvPr/>
          </p:nvSpPr>
          <p:spPr>
            <a:xfrm rot="5400000">
              <a:off x="544286" y="1876381"/>
              <a:ext cx="1571625" cy="614588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3999" y="2047875"/>
              <a:ext cx="2035175" cy="3587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  <a:r>
                <a:rPr lang="en-US" sz="1600" baseline="30000" dirty="0"/>
                <a:t>st</a:t>
              </a:r>
              <a:r>
                <a:rPr lang="en-US" sz="1600" dirty="0"/>
                <a:t> Phosphorylation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273999" y="274638"/>
            <a:ext cx="1851974" cy="748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Glucose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088326" y="4406299"/>
            <a:ext cx="2035175" cy="1571625"/>
            <a:chOff x="273999" y="1397862"/>
            <a:chExt cx="2035175" cy="1571625"/>
          </a:xfrm>
        </p:grpSpPr>
        <p:sp>
          <p:nvSpPr>
            <p:cNvPr id="26" name="Right Arrow 25"/>
            <p:cNvSpPr/>
            <p:nvPr/>
          </p:nvSpPr>
          <p:spPr>
            <a:xfrm rot="5400000">
              <a:off x="544286" y="1876381"/>
              <a:ext cx="1571625" cy="614588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3999" y="2047875"/>
              <a:ext cx="2035175" cy="3587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  <a:r>
                <a:rPr lang="en-US" sz="1600" baseline="30000" dirty="0"/>
                <a:t>st</a:t>
              </a:r>
              <a:r>
                <a:rPr lang="en-US" sz="1600" dirty="0"/>
                <a:t> Phosphorylation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-2628632" y="2976913"/>
            <a:ext cx="2035175" cy="3587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Phosphorylation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21859" y="4406299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glucose molecule is obtained as the digested product of eating carbohydrates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74259" y="4558699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glucose molecule is obtained as the digested product of eating carbohydrates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26659" y="4711099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glucose molecule is obtained as the digested product of eating carbohydrates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79059" y="4863499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glucose molecule is obtained as the digested product of eating carbohydrates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531459" y="5015899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glucose molecule is obtained as the digested product of eating carbohydrates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83859" y="5168299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glucose molecule is obtained as the digested product of eating carbohydrates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836259" y="5320699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glucose molecule is obtained as the digested product of eating carbohydrates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988659" y="5473099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glucose molecule is obtained as the digested product of eating carbohydrates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141059" y="5625499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glucose molecule is obtained as the digested product of eating carbohydrates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6164456"/>
            <a:ext cx="91440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fructose-1-6-bisphosphate then splits into two molecules called TRIOSE PHOSPHATE.</a:t>
            </a:r>
          </a:p>
          <a:p>
            <a:pPr algn="ctr"/>
            <a:r>
              <a:rPr lang="en-US" dirty="0"/>
              <a:t>They each have 3 carbons and 1 phosphate</a:t>
            </a:r>
          </a:p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-650" y="6115437"/>
            <a:ext cx="914400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They are then converted into pyruvic acid. This involves the removal of hydrogen and it’s transfer to a hydrogen carrier molecule (NAD) to form reduced NAD. Each pyruvic acid yields 2 molecules of ATP in the process of it’s creation</a:t>
            </a:r>
          </a:p>
        </p:txBody>
      </p:sp>
      <p:sp>
        <p:nvSpPr>
          <p:cNvPr id="51" name="Oval 50"/>
          <p:cNvSpPr/>
          <p:nvPr/>
        </p:nvSpPr>
        <p:spPr>
          <a:xfrm>
            <a:off x="-3088326" y="1138898"/>
            <a:ext cx="2051050" cy="748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Glucose-6-Phosphate </a:t>
            </a:r>
          </a:p>
        </p:txBody>
      </p:sp>
      <p:sp>
        <p:nvSpPr>
          <p:cNvPr id="52" name="Oval 51"/>
          <p:cNvSpPr/>
          <p:nvPr/>
        </p:nvSpPr>
        <p:spPr>
          <a:xfrm>
            <a:off x="-2935926" y="1291298"/>
            <a:ext cx="2051050" cy="748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Glucose-6-Phosphate </a:t>
            </a:r>
          </a:p>
        </p:txBody>
      </p:sp>
      <p:sp>
        <p:nvSpPr>
          <p:cNvPr id="53" name="Oval 52"/>
          <p:cNvSpPr/>
          <p:nvPr/>
        </p:nvSpPr>
        <p:spPr>
          <a:xfrm>
            <a:off x="-2783526" y="1443698"/>
            <a:ext cx="2051050" cy="7487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Glucose-6-Phosphate </a:t>
            </a:r>
          </a:p>
        </p:txBody>
      </p:sp>
      <p:sp>
        <p:nvSpPr>
          <p:cNvPr id="54" name="Oval 53"/>
          <p:cNvSpPr/>
          <p:nvPr/>
        </p:nvSpPr>
        <p:spPr>
          <a:xfrm>
            <a:off x="4951724" y="1829092"/>
            <a:ext cx="1473927" cy="74871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PYRUVIC ACID</a:t>
            </a:r>
          </a:p>
        </p:txBody>
      </p:sp>
      <p:sp>
        <p:nvSpPr>
          <p:cNvPr id="55" name="Oval 54"/>
          <p:cNvSpPr/>
          <p:nvPr/>
        </p:nvSpPr>
        <p:spPr>
          <a:xfrm>
            <a:off x="7669423" y="3657582"/>
            <a:ext cx="1473927" cy="74871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PYRUVIC ACID</a:t>
            </a:r>
          </a:p>
        </p:txBody>
      </p:sp>
      <p:sp>
        <p:nvSpPr>
          <p:cNvPr id="56" name="Oval 55"/>
          <p:cNvSpPr/>
          <p:nvPr/>
        </p:nvSpPr>
        <p:spPr>
          <a:xfrm>
            <a:off x="2951293" y="1369144"/>
            <a:ext cx="1962057" cy="7487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taken to reduce NAD</a:t>
            </a:r>
          </a:p>
        </p:txBody>
      </p:sp>
      <p:sp>
        <p:nvSpPr>
          <p:cNvPr id="57" name="Oval 56"/>
          <p:cNvSpPr/>
          <p:nvPr/>
        </p:nvSpPr>
        <p:spPr>
          <a:xfrm>
            <a:off x="6723969" y="2192415"/>
            <a:ext cx="1962057" cy="7487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taken to reduce NAD</a:t>
            </a:r>
          </a:p>
        </p:txBody>
      </p:sp>
      <p:sp>
        <p:nvSpPr>
          <p:cNvPr id="58" name="Oval 57"/>
          <p:cNvSpPr/>
          <p:nvPr/>
        </p:nvSpPr>
        <p:spPr>
          <a:xfrm>
            <a:off x="2458395" y="2228196"/>
            <a:ext cx="1473927" cy="74871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 x ATP</a:t>
            </a:r>
          </a:p>
        </p:txBody>
      </p:sp>
      <p:sp>
        <p:nvSpPr>
          <p:cNvPr id="59" name="Oval 58"/>
          <p:cNvSpPr/>
          <p:nvPr/>
        </p:nvSpPr>
        <p:spPr>
          <a:xfrm>
            <a:off x="5688687" y="3343910"/>
            <a:ext cx="1473927" cy="74871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 x ATP</a:t>
            </a:r>
          </a:p>
        </p:txBody>
      </p:sp>
      <p:cxnSp>
        <p:nvCxnSpPr>
          <p:cNvPr id="64" name="Straight Arrow Connector 63"/>
          <p:cNvCxnSpPr>
            <a:stCxn id="17" idx="0"/>
            <a:endCxn id="54" idx="3"/>
          </p:cNvCxnSpPr>
          <p:nvPr/>
        </p:nvCxnSpPr>
        <p:spPr>
          <a:xfrm flipV="1">
            <a:off x="4561198" y="2468162"/>
            <a:ext cx="606378" cy="755779"/>
          </a:xfrm>
          <a:prstGeom prst="straightConnector1">
            <a:avLst/>
          </a:prstGeom>
          <a:ln w="57150"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7" idx="0"/>
            <a:endCxn id="58" idx="5"/>
          </p:cNvCxnSpPr>
          <p:nvPr/>
        </p:nvCxnSpPr>
        <p:spPr>
          <a:xfrm flipH="1" flipV="1">
            <a:off x="3716470" y="2867266"/>
            <a:ext cx="844728" cy="356675"/>
          </a:xfrm>
          <a:prstGeom prst="straightConnector1">
            <a:avLst/>
          </a:prstGeom>
          <a:ln w="57150"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6" idx="7"/>
            <a:endCxn id="59" idx="4"/>
          </p:cNvCxnSpPr>
          <p:nvPr/>
        </p:nvCxnSpPr>
        <p:spPr>
          <a:xfrm flipH="1" flipV="1">
            <a:off x="6425651" y="4092627"/>
            <a:ext cx="1038111" cy="443383"/>
          </a:xfrm>
          <a:prstGeom prst="straightConnector1">
            <a:avLst/>
          </a:prstGeom>
          <a:ln w="57150"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6" idx="7"/>
            <a:endCxn id="57" idx="4"/>
          </p:cNvCxnSpPr>
          <p:nvPr/>
        </p:nvCxnSpPr>
        <p:spPr>
          <a:xfrm flipV="1">
            <a:off x="7463762" y="2941132"/>
            <a:ext cx="241236" cy="1594878"/>
          </a:xfrm>
          <a:prstGeom prst="straightConnector1">
            <a:avLst/>
          </a:prstGeom>
          <a:ln w="57150"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6" idx="7"/>
            <a:endCxn id="55" idx="4"/>
          </p:cNvCxnSpPr>
          <p:nvPr/>
        </p:nvCxnSpPr>
        <p:spPr>
          <a:xfrm flipV="1">
            <a:off x="7463762" y="4406299"/>
            <a:ext cx="942625" cy="129711"/>
          </a:xfrm>
          <a:prstGeom prst="straightConnector1">
            <a:avLst/>
          </a:prstGeom>
          <a:ln w="57150" cmpd="sng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9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5" grpId="0" animBg="1"/>
      <p:bldP spid="46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Glycolysis-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Breaking down a glucose molecule into two molecules of pyruvate (pyruvic acid)</a:t>
            </a:r>
          </a:p>
          <a:p>
            <a:r>
              <a:rPr lang="en-US" dirty="0"/>
              <a:t>It uses 2 ATP molecules for </a:t>
            </a:r>
            <a:r>
              <a:rPr lang="en-US" u="sng" dirty="0">
                <a:latin typeface="+mj-lt"/>
              </a:rPr>
              <a:t>substrate level phosphorylation</a:t>
            </a:r>
          </a:p>
          <a:p>
            <a:r>
              <a:rPr lang="en-US" dirty="0"/>
              <a:t>It creates 4 ATP molecules</a:t>
            </a:r>
          </a:p>
          <a:p>
            <a:r>
              <a:rPr lang="en-US" dirty="0"/>
              <a:t>There is a NET TOTAL of 2 ATP molecules made.</a:t>
            </a:r>
          </a:p>
          <a:p>
            <a:r>
              <a:rPr lang="en-US" dirty="0"/>
              <a:t>The  2 reduced NAD made goes to the </a:t>
            </a:r>
            <a:r>
              <a:rPr lang="en-US" b="1" u="sng" dirty="0">
                <a:latin typeface="+mj-lt"/>
              </a:rPr>
              <a:t>electron transport chain</a:t>
            </a:r>
          </a:p>
          <a:p>
            <a:r>
              <a:rPr lang="en-US" dirty="0"/>
              <a:t>The 2 molecules of pyruvate go into the </a:t>
            </a:r>
            <a:r>
              <a:rPr lang="en-US" u="sng" dirty="0">
                <a:latin typeface="+mj-lt"/>
              </a:rPr>
              <a:t>link reaction</a:t>
            </a:r>
          </a:p>
          <a:p>
            <a:endParaRPr lang="en-US" dirty="0"/>
          </a:p>
          <a:p>
            <a:endParaRPr lang="en-US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2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Glycolysis- Summary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874169"/>
              </p:ext>
            </p:extLst>
          </p:nvPr>
        </p:nvGraphicFramePr>
        <p:xfrm>
          <a:off x="146947" y="1259305"/>
          <a:ext cx="8727380" cy="548967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8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706"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Glycolysis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Link 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Krebs</a:t>
                      </a:r>
                      <a:r>
                        <a:rPr lang="en-US" baseline="0" dirty="0"/>
                        <a:t> Cycle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054">
                <a:tc>
                  <a:txBody>
                    <a:bodyPr/>
                    <a:lstStyle/>
                    <a:p>
                      <a:r>
                        <a:rPr lang="en-US" dirty="0"/>
                        <a:t>Number of ATP used</a:t>
                      </a:r>
                    </a:p>
                    <a:p>
                      <a:r>
                        <a:rPr lang="en-US" dirty="0"/>
                        <a:t>(per</a:t>
                      </a:r>
                      <a:r>
                        <a:rPr lang="en-US" baseline="0" dirty="0"/>
                        <a:t> glucose)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054">
                <a:tc>
                  <a:txBody>
                    <a:bodyPr/>
                    <a:lstStyle/>
                    <a:p>
                      <a:r>
                        <a:rPr lang="en-US" dirty="0"/>
                        <a:t>Number of ATP</a:t>
                      </a:r>
                      <a:r>
                        <a:rPr lang="en-US" baseline="0" dirty="0"/>
                        <a:t> produced (</a:t>
                      </a:r>
                      <a:r>
                        <a:rPr lang="en-US" baseline="0" dirty="0" err="1"/>
                        <a:t>pg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706">
                <a:tc>
                  <a:txBody>
                    <a:bodyPr/>
                    <a:lstStyle/>
                    <a:p>
                      <a:r>
                        <a:rPr lang="en-US" dirty="0"/>
                        <a:t>Net Total ATP (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r>
                        <a:rPr lang="en-US" dirty="0"/>
                        <a:t>Number of reduced</a:t>
                      </a:r>
                      <a:r>
                        <a:rPr lang="en-US" baseline="0" dirty="0"/>
                        <a:t> NAD produced (</a:t>
                      </a:r>
                      <a:r>
                        <a:rPr lang="en-US" baseline="0" dirty="0" err="1"/>
                        <a:t>pg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reduced FAD produced (</a:t>
                      </a:r>
                      <a:r>
                        <a:rPr lang="en-US" baseline="0" dirty="0" err="1"/>
                        <a:t>pg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r>
                        <a:rPr lang="en-US" dirty="0"/>
                        <a:t>Other products made (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 molecules</a:t>
                      </a:r>
                      <a:r>
                        <a:rPr lang="en-US" sz="2400" baseline="0" dirty="0"/>
                        <a:t> of pyruvic acid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901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lock Arc 29"/>
          <p:cNvSpPr/>
          <p:nvPr/>
        </p:nvSpPr>
        <p:spPr>
          <a:xfrm>
            <a:off x="10213975" y="1949574"/>
            <a:ext cx="1285875" cy="1492250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627376" y="3675308"/>
            <a:ext cx="5198873" cy="68262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Link Reaction</a:t>
            </a:r>
          </a:p>
        </p:txBody>
      </p:sp>
      <p:sp>
        <p:nvSpPr>
          <p:cNvPr id="4" name="Oval 3"/>
          <p:cNvSpPr/>
          <p:nvPr/>
        </p:nvSpPr>
        <p:spPr>
          <a:xfrm rot="20912076">
            <a:off x="6538155" y="882155"/>
            <a:ext cx="2524593" cy="107096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Location:</a:t>
            </a:r>
          </a:p>
          <a:p>
            <a:pPr algn="ctr"/>
            <a:r>
              <a:rPr lang="en-US" dirty="0"/>
              <a:t>Mitochondrion Matrix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58601"/>
            <a:ext cx="9144000" cy="15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073901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link reaction connects Glycolysis to the Krebs cycle</a:t>
            </a:r>
          </a:p>
        </p:txBody>
      </p:sp>
      <p:sp>
        <p:nvSpPr>
          <p:cNvPr id="7" name="Oval 6"/>
          <p:cNvSpPr/>
          <p:nvPr/>
        </p:nvSpPr>
        <p:spPr>
          <a:xfrm>
            <a:off x="224048" y="3526374"/>
            <a:ext cx="1696827" cy="98395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PYRUVIC ACID (3C)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93349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Glycolysis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9073" y="2233472"/>
            <a:ext cx="173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Krebs Cycle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42525" y="3900733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link reaction connects Glycolysis to the Krebs cycle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94925" y="4053133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link reaction connects Glycolysis to the Krebs cycle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47325" y="4205533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link reaction connects Glycolysis to the Krebs cycle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99725" y="4357933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link reaction connects Glycolysis to the Krebs cycle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52125" y="4510333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link reaction connects Glycolysis to the Krebs cycle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04525" y="4662733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link reaction connects Glycolysis to the Krebs cycle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56925" y="4815133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link reaction connects Glycolysis to the Krebs cycle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09325" y="4967533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link reaction connects Glycolysis to the Krebs 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092641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pyruvic acid diffuses into the mitochondrial matrix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092641"/>
            <a:ext cx="91440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</a:t>
            </a:r>
            <a:r>
              <a:rPr lang="en-US" dirty="0" err="1"/>
              <a:t>decarboxylated</a:t>
            </a:r>
            <a:r>
              <a:rPr lang="en-US" dirty="0"/>
              <a:t> via decarboxylase to produce CO</a:t>
            </a:r>
            <a:r>
              <a:rPr lang="en-US" baseline="-25000" dirty="0"/>
              <a:t>2 </a:t>
            </a:r>
            <a:r>
              <a:rPr lang="en-US" dirty="0"/>
              <a:t>and dehydrogenated via dehydrogenase to produce H</a:t>
            </a:r>
            <a:r>
              <a:rPr lang="en-US" baseline="30000" dirty="0"/>
              <a:t>+</a:t>
            </a:r>
            <a:r>
              <a:rPr lang="en-US" dirty="0"/>
              <a:t> , used to reduced a molecule of NAD</a:t>
            </a:r>
            <a:endParaRPr lang="en-US" baseline="-25000" dirty="0"/>
          </a:p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9695370">
            <a:off x="1919477" y="2552609"/>
            <a:ext cx="2419532" cy="68262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DECARBOXYLASE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611" y="1402947"/>
            <a:ext cx="1128467" cy="1128467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1568074">
            <a:off x="1965437" y="4626220"/>
            <a:ext cx="2419532" cy="68262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DEHYDROGENASE</a:t>
            </a:r>
          </a:p>
        </p:txBody>
      </p:sp>
      <p:sp>
        <p:nvSpPr>
          <p:cNvPr id="25" name="Oval 24"/>
          <p:cNvSpPr/>
          <p:nvPr/>
        </p:nvSpPr>
        <p:spPr>
          <a:xfrm>
            <a:off x="4587875" y="4574865"/>
            <a:ext cx="1349375" cy="134651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H+ to reduce NAD</a:t>
            </a:r>
          </a:p>
        </p:txBody>
      </p:sp>
      <p:sp>
        <p:nvSpPr>
          <p:cNvPr id="27" name="Oval 26"/>
          <p:cNvSpPr/>
          <p:nvPr/>
        </p:nvSpPr>
        <p:spPr>
          <a:xfrm>
            <a:off x="6826249" y="3438506"/>
            <a:ext cx="1696827" cy="98395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ACETATE</a:t>
            </a:r>
          </a:p>
          <a:p>
            <a:pPr algn="ctr"/>
            <a:r>
              <a:rPr lang="en-US" dirty="0"/>
              <a:t>2C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090351"/>
            <a:ext cx="91440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forms acetate, which is taken up by coenzyme A (</a:t>
            </a:r>
            <a:r>
              <a:rPr lang="en-US" dirty="0" err="1"/>
              <a:t>coA</a:t>
            </a:r>
            <a:r>
              <a:rPr lang="en-US" dirty="0"/>
              <a:t>) recycled from the Krebs cycle to form acetyl </a:t>
            </a:r>
            <a:r>
              <a:rPr lang="en-US" dirty="0" err="1"/>
              <a:t>coA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856200" y="3438506"/>
            <a:ext cx="1696827" cy="9839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Acetyl </a:t>
            </a:r>
            <a:r>
              <a:rPr lang="en-US" dirty="0" err="1"/>
              <a:t>coA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400" y="6147501"/>
            <a:ext cx="91440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taken into the </a:t>
            </a:r>
            <a:r>
              <a:rPr lang="en-US" dirty="0" err="1"/>
              <a:t>krebs</a:t>
            </a:r>
            <a:r>
              <a:rPr lang="en-US" dirty="0"/>
              <a:t> cycle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-0.09723 C -0.01927 -0.09746 -0.02952 -0.1088 -0.02952 -0.10857 C -0.04323 -0.12709 -0.02118 -0.10394 -0.0382 -0.12269 C -0.04757 -0.13311 -0.03924 -0.12269 -0.04861 -0.12963 C -0.05886 -0.13727 -0.06736 -0.14491 -0.07813 -0.15047 C -0.10157 -0.16297 -0.12813 -0.16459 -0.15278 -0.16667 C -0.17136 -0.16598 -0.18993 -0.16621 -0.20834 -0.16436 C -0.22952 -0.16227 -0.24358 -0.14028 -0.26216 -0.13195 C -0.26563 -0.12732 -0.26858 -0.12176 -0.27257 -0.11806 C -0.28455 -0.10764 -0.29705 -0.1007 -0.30556 -0.08334 C -0.30816 -0.07825 -0.3099 -0.07223 -0.3125 -0.06713 C -0.31823 -0.05672 -0.32084 -0.06227 -0.32466 -0.0463 C -0.32848 -0.03172 -0.33403 -0.0169 -0.33855 -0.00232 C -0.34219 0.00856 -0.34723 0.0155 -0.34896 0.02777 C -0.35469 0.06527 -0.35591 0.10277 -0.35591 0.1412 " pathEditMode="relative" rAng="0" ptsTypes="ffffffffffffff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6" grpId="0" animBg="1"/>
      <p:bldP spid="4" grpId="0" animBg="1"/>
      <p:bldP spid="6" grpId="0" animBg="1"/>
      <p:bldP spid="7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7" grpId="0" animBg="1"/>
      <p:bldP spid="27" grpId="1" animBg="1"/>
      <p:bldP spid="29" grpId="0" animBg="1"/>
      <p:bldP spid="31" grpId="0" animBg="1"/>
      <p:bldP spid="31" grpId="1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Link Reaction- Summary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56327"/>
              </p:ext>
            </p:extLst>
          </p:nvPr>
        </p:nvGraphicFramePr>
        <p:xfrm>
          <a:off x="146947" y="1259305"/>
          <a:ext cx="8727380" cy="548967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8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706"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Glycolysis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Link 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Krebs</a:t>
                      </a:r>
                      <a:r>
                        <a:rPr lang="en-US" baseline="0" dirty="0"/>
                        <a:t> Cycle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054">
                <a:tc>
                  <a:txBody>
                    <a:bodyPr/>
                    <a:lstStyle/>
                    <a:p>
                      <a:r>
                        <a:rPr lang="en-US" dirty="0"/>
                        <a:t>Number of ATP used</a:t>
                      </a:r>
                    </a:p>
                    <a:p>
                      <a:r>
                        <a:rPr lang="en-US" dirty="0"/>
                        <a:t>(per</a:t>
                      </a:r>
                      <a:r>
                        <a:rPr lang="en-US" baseline="0" dirty="0"/>
                        <a:t> glucose)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054">
                <a:tc>
                  <a:txBody>
                    <a:bodyPr/>
                    <a:lstStyle/>
                    <a:p>
                      <a:r>
                        <a:rPr lang="en-US" dirty="0"/>
                        <a:t>Number of ATP</a:t>
                      </a:r>
                      <a:r>
                        <a:rPr lang="en-US" baseline="0" dirty="0"/>
                        <a:t> produced (</a:t>
                      </a:r>
                      <a:r>
                        <a:rPr lang="en-US" baseline="0" dirty="0" err="1"/>
                        <a:t>pg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706">
                <a:tc>
                  <a:txBody>
                    <a:bodyPr/>
                    <a:lstStyle/>
                    <a:p>
                      <a:r>
                        <a:rPr lang="en-US" dirty="0"/>
                        <a:t>Net Total ATP (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r>
                        <a:rPr lang="en-US" dirty="0"/>
                        <a:t>Number of reduced</a:t>
                      </a:r>
                      <a:r>
                        <a:rPr lang="en-US" baseline="0" dirty="0"/>
                        <a:t> NAD produced (</a:t>
                      </a:r>
                      <a:r>
                        <a:rPr lang="en-US" baseline="0" dirty="0" err="1"/>
                        <a:t>pg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reduced FAD produced (</a:t>
                      </a:r>
                      <a:r>
                        <a:rPr lang="en-US" baseline="0" dirty="0" err="1"/>
                        <a:t>pg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r>
                        <a:rPr lang="en-US" dirty="0"/>
                        <a:t>Other products made (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 molecules</a:t>
                      </a:r>
                      <a:r>
                        <a:rPr lang="en-US" sz="2400" baseline="0" dirty="0"/>
                        <a:t> of pyruvic acid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x Carbon</a:t>
                      </a:r>
                      <a:r>
                        <a:rPr lang="en-US" baseline="0" dirty="0"/>
                        <a:t> Dioxide</a:t>
                      </a:r>
                    </a:p>
                    <a:p>
                      <a:r>
                        <a:rPr lang="en-US" baseline="0" dirty="0"/>
                        <a:t>2 x Acetyl </a:t>
                      </a:r>
                      <a:r>
                        <a:rPr lang="en-US" baseline="0" dirty="0" err="1"/>
                        <a:t>coA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30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ight Arrow 71"/>
          <p:cNvSpPr/>
          <p:nvPr/>
        </p:nvSpPr>
        <p:spPr>
          <a:xfrm rot="18132325">
            <a:off x="1071542" y="3664872"/>
            <a:ext cx="1594566" cy="523121"/>
          </a:xfrm>
          <a:prstGeom prst="rightArrow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DEHYDROGENASE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The Krebs Cycle</a:t>
            </a:r>
          </a:p>
        </p:txBody>
      </p:sp>
      <p:sp>
        <p:nvSpPr>
          <p:cNvPr id="4" name="Oval 3"/>
          <p:cNvSpPr/>
          <p:nvPr/>
        </p:nvSpPr>
        <p:spPr>
          <a:xfrm rot="20912076">
            <a:off x="7179866" y="183023"/>
            <a:ext cx="1912714" cy="7093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Location:</a:t>
            </a:r>
          </a:p>
          <a:p>
            <a:pPr algn="ctr"/>
            <a:r>
              <a:rPr lang="en-US" sz="1400" dirty="0"/>
              <a:t>Mitochondrion Matrix</a:t>
            </a:r>
          </a:p>
        </p:txBody>
      </p:sp>
      <p:sp>
        <p:nvSpPr>
          <p:cNvPr id="5" name="Block Arc 4"/>
          <p:cNvSpPr/>
          <p:nvPr/>
        </p:nvSpPr>
        <p:spPr>
          <a:xfrm>
            <a:off x="528079" y="191919"/>
            <a:ext cx="1285875" cy="1492250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7351" y="766618"/>
            <a:ext cx="1696827" cy="9839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Acetyl </a:t>
            </a:r>
            <a:r>
              <a:rPr lang="en-US" dirty="0" err="1"/>
              <a:t>coA</a:t>
            </a:r>
            <a:endParaRPr lang="en-US" dirty="0"/>
          </a:p>
          <a:p>
            <a:pPr algn="ctr"/>
            <a:r>
              <a:rPr lang="en-US" dirty="0"/>
              <a:t>2C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058601"/>
            <a:ext cx="9144000" cy="15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078445"/>
            <a:ext cx="91440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function of the Krebs cycle is a means of liberating energy from carbon bonds to provide ATP, </a:t>
            </a:r>
            <a:r>
              <a:rPr lang="en-US" dirty="0" err="1"/>
              <a:t>r.NAD</a:t>
            </a:r>
            <a:r>
              <a:rPr lang="en-US" dirty="0"/>
              <a:t> and </a:t>
            </a:r>
            <a:r>
              <a:rPr lang="en-US" dirty="0" err="1"/>
              <a:t>r.FAD</a:t>
            </a:r>
            <a:r>
              <a:rPr lang="en-US" dirty="0"/>
              <a:t> , with the release of carbon dioxide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59533"/>
            <a:ext cx="91440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Acetyl </a:t>
            </a:r>
            <a:r>
              <a:rPr lang="en-US" dirty="0" err="1"/>
              <a:t>coA</a:t>
            </a:r>
            <a:r>
              <a:rPr lang="en-US" dirty="0"/>
              <a:t> enters the Krebs Cycle by combining with a 4C acid to form a 6C compound.</a:t>
            </a:r>
          </a:p>
          <a:p>
            <a:pPr algn="ctr"/>
            <a:r>
              <a:rPr lang="en-US" dirty="0"/>
              <a:t>The Acetyl is regenerated and recycle back into the link reaction</a:t>
            </a:r>
          </a:p>
        </p:txBody>
      </p:sp>
      <p:sp>
        <p:nvSpPr>
          <p:cNvPr id="10" name="Oval 9"/>
          <p:cNvSpPr/>
          <p:nvPr/>
        </p:nvSpPr>
        <p:spPr>
          <a:xfrm>
            <a:off x="-2564828" y="2933415"/>
            <a:ext cx="1696827" cy="9839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Acetyl </a:t>
            </a:r>
            <a:r>
              <a:rPr lang="en-US" dirty="0" err="1"/>
              <a:t>coA</a:t>
            </a:r>
            <a:endParaRPr lang="en-US" dirty="0"/>
          </a:p>
          <a:p>
            <a:pPr algn="ctr"/>
            <a:r>
              <a:rPr lang="en-US" dirty="0"/>
              <a:t>2C</a:t>
            </a:r>
          </a:p>
        </p:txBody>
      </p:sp>
      <p:sp>
        <p:nvSpPr>
          <p:cNvPr id="11" name="Oval 10"/>
          <p:cNvSpPr/>
          <p:nvPr/>
        </p:nvSpPr>
        <p:spPr>
          <a:xfrm>
            <a:off x="-2412428" y="3085815"/>
            <a:ext cx="1696827" cy="9839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Acetyl </a:t>
            </a:r>
            <a:r>
              <a:rPr lang="en-US" dirty="0" err="1"/>
              <a:t>coA</a:t>
            </a:r>
            <a:endParaRPr lang="en-US" dirty="0"/>
          </a:p>
          <a:p>
            <a:pPr algn="ctr"/>
            <a:r>
              <a:rPr lang="en-US" dirty="0"/>
              <a:t>2C</a:t>
            </a:r>
          </a:p>
        </p:txBody>
      </p:sp>
      <p:sp>
        <p:nvSpPr>
          <p:cNvPr id="12" name="Oval 11"/>
          <p:cNvSpPr/>
          <p:nvPr/>
        </p:nvSpPr>
        <p:spPr>
          <a:xfrm>
            <a:off x="-2260028" y="3238215"/>
            <a:ext cx="1696827" cy="9839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Acetyl </a:t>
            </a:r>
            <a:r>
              <a:rPr lang="en-US" dirty="0" err="1"/>
              <a:t>coA</a:t>
            </a:r>
            <a:endParaRPr lang="en-US" dirty="0"/>
          </a:p>
          <a:p>
            <a:pPr algn="ctr"/>
            <a:r>
              <a:rPr lang="en-US" dirty="0"/>
              <a:t>2C</a:t>
            </a:r>
          </a:p>
        </p:txBody>
      </p:sp>
      <p:sp>
        <p:nvSpPr>
          <p:cNvPr id="13" name="Oval 12"/>
          <p:cNvSpPr/>
          <p:nvPr/>
        </p:nvSpPr>
        <p:spPr>
          <a:xfrm>
            <a:off x="-2107628" y="3390615"/>
            <a:ext cx="1696827" cy="9839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Acetyl </a:t>
            </a:r>
            <a:r>
              <a:rPr lang="en-US" dirty="0" err="1"/>
              <a:t>coA</a:t>
            </a:r>
            <a:endParaRPr lang="en-US" dirty="0"/>
          </a:p>
          <a:p>
            <a:pPr algn="ctr"/>
            <a:r>
              <a:rPr lang="en-US" dirty="0"/>
              <a:t>2C</a:t>
            </a:r>
          </a:p>
        </p:txBody>
      </p:sp>
      <p:sp>
        <p:nvSpPr>
          <p:cNvPr id="14" name="Oval 13"/>
          <p:cNvSpPr/>
          <p:nvPr/>
        </p:nvSpPr>
        <p:spPr>
          <a:xfrm>
            <a:off x="44825" y="2007467"/>
            <a:ext cx="1939353" cy="117113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Oxaloacetic</a:t>
            </a:r>
            <a:r>
              <a:rPr lang="en-US" dirty="0"/>
              <a:t> Acid</a:t>
            </a:r>
          </a:p>
          <a:p>
            <a:pPr algn="ctr"/>
            <a:r>
              <a:rPr lang="en-US" dirty="0"/>
              <a:t>4C</a:t>
            </a:r>
          </a:p>
        </p:txBody>
      </p:sp>
      <p:sp>
        <p:nvSpPr>
          <p:cNvPr id="15" name="Oval 14"/>
          <p:cNvSpPr/>
          <p:nvPr/>
        </p:nvSpPr>
        <p:spPr>
          <a:xfrm>
            <a:off x="3050445" y="1417638"/>
            <a:ext cx="1939353" cy="117113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Citric Acid</a:t>
            </a:r>
          </a:p>
          <a:p>
            <a:pPr algn="ctr"/>
            <a:r>
              <a:rPr lang="en-US" dirty="0"/>
              <a:t>6C</a:t>
            </a:r>
          </a:p>
        </p:txBody>
      </p:sp>
      <p:cxnSp>
        <p:nvCxnSpPr>
          <p:cNvPr id="16" name="Straight Arrow Connector 15"/>
          <p:cNvCxnSpPr>
            <a:stCxn id="15" idx="6"/>
            <a:endCxn id="38" idx="2"/>
          </p:cNvCxnSpPr>
          <p:nvPr/>
        </p:nvCxnSpPr>
        <p:spPr>
          <a:xfrm>
            <a:off x="4989798" y="2003208"/>
            <a:ext cx="1757649" cy="110418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8" idx="4"/>
            <a:endCxn id="37" idx="6"/>
          </p:cNvCxnSpPr>
          <p:nvPr/>
        </p:nvCxnSpPr>
        <p:spPr>
          <a:xfrm flipH="1">
            <a:off x="6650125" y="3692957"/>
            <a:ext cx="1152724" cy="15260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6" idx="0"/>
            <a:endCxn id="14" idx="4"/>
          </p:cNvCxnSpPr>
          <p:nvPr/>
        </p:nvCxnSpPr>
        <p:spPr>
          <a:xfrm flipH="1" flipV="1">
            <a:off x="1014502" y="3178606"/>
            <a:ext cx="483254" cy="135847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285586" y="2618844"/>
            <a:ext cx="1715355" cy="170983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0437986" y="2771244"/>
            <a:ext cx="1715355" cy="170983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0590386" y="2923644"/>
            <a:ext cx="1715355" cy="170983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7" idx="2"/>
          </p:cNvCxnSpPr>
          <p:nvPr/>
        </p:nvCxnSpPr>
        <p:spPr>
          <a:xfrm flipH="1">
            <a:off x="2467433" y="5219044"/>
            <a:ext cx="2243339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6"/>
            <a:endCxn id="15" idx="2"/>
          </p:cNvCxnSpPr>
          <p:nvPr/>
        </p:nvCxnSpPr>
        <p:spPr>
          <a:xfrm>
            <a:off x="1984178" y="1258598"/>
            <a:ext cx="1066267" cy="74461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6"/>
            <a:endCxn id="15" idx="3"/>
          </p:cNvCxnSpPr>
          <p:nvPr/>
        </p:nvCxnSpPr>
        <p:spPr>
          <a:xfrm flipV="1">
            <a:off x="1984178" y="2417268"/>
            <a:ext cx="1350279" cy="17576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-3534505" y="274638"/>
            <a:ext cx="1939353" cy="117113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Citric Acid</a:t>
            </a:r>
          </a:p>
          <a:p>
            <a:pPr algn="ctr"/>
            <a:r>
              <a:rPr lang="en-US" dirty="0"/>
              <a:t>6C</a:t>
            </a:r>
          </a:p>
        </p:txBody>
      </p:sp>
      <p:sp>
        <p:nvSpPr>
          <p:cNvPr id="32" name="Oval 31"/>
          <p:cNvSpPr/>
          <p:nvPr/>
        </p:nvSpPr>
        <p:spPr>
          <a:xfrm>
            <a:off x="-3382105" y="427038"/>
            <a:ext cx="1939353" cy="117113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Citric Acid</a:t>
            </a:r>
          </a:p>
          <a:p>
            <a:pPr algn="ctr"/>
            <a:r>
              <a:rPr lang="en-US" dirty="0"/>
              <a:t>6C</a:t>
            </a:r>
          </a:p>
        </p:txBody>
      </p:sp>
      <p:sp>
        <p:nvSpPr>
          <p:cNvPr id="33" name="Oval 32"/>
          <p:cNvSpPr/>
          <p:nvPr/>
        </p:nvSpPr>
        <p:spPr>
          <a:xfrm>
            <a:off x="-3229705" y="579438"/>
            <a:ext cx="1939353" cy="117113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Citric Acid</a:t>
            </a:r>
          </a:p>
          <a:p>
            <a:pPr algn="ctr"/>
            <a:r>
              <a:rPr lang="en-US" dirty="0"/>
              <a:t>6C</a:t>
            </a:r>
          </a:p>
        </p:txBody>
      </p:sp>
      <p:sp>
        <p:nvSpPr>
          <p:cNvPr id="34" name="Oval 33"/>
          <p:cNvSpPr/>
          <p:nvPr/>
        </p:nvSpPr>
        <p:spPr>
          <a:xfrm>
            <a:off x="-3077305" y="731838"/>
            <a:ext cx="1939353" cy="117113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Citric Acid</a:t>
            </a:r>
          </a:p>
          <a:p>
            <a:pPr algn="ctr"/>
            <a:r>
              <a:rPr lang="en-US" dirty="0"/>
              <a:t>6C</a:t>
            </a:r>
          </a:p>
        </p:txBody>
      </p:sp>
      <p:sp>
        <p:nvSpPr>
          <p:cNvPr id="35" name="Oval 34"/>
          <p:cNvSpPr/>
          <p:nvPr/>
        </p:nvSpPr>
        <p:spPr>
          <a:xfrm>
            <a:off x="-2924905" y="884238"/>
            <a:ext cx="1939353" cy="117113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Citric Acid</a:t>
            </a:r>
          </a:p>
          <a:p>
            <a:pPr algn="ctr"/>
            <a:r>
              <a:rPr lang="en-US" dirty="0"/>
              <a:t>6C</a:t>
            </a:r>
          </a:p>
        </p:txBody>
      </p:sp>
      <p:sp>
        <p:nvSpPr>
          <p:cNvPr id="36" name="Oval 35"/>
          <p:cNvSpPr/>
          <p:nvPr/>
        </p:nvSpPr>
        <p:spPr>
          <a:xfrm>
            <a:off x="528079" y="4537083"/>
            <a:ext cx="1939353" cy="117113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Malic Acid</a:t>
            </a:r>
          </a:p>
          <a:p>
            <a:pPr algn="ctr"/>
            <a:r>
              <a:rPr lang="en-US" dirty="0"/>
              <a:t>4C</a:t>
            </a:r>
          </a:p>
        </p:txBody>
      </p:sp>
      <p:sp>
        <p:nvSpPr>
          <p:cNvPr id="37" name="Oval 36"/>
          <p:cNvSpPr/>
          <p:nvPr/>
        </p:nvSpPr>
        <p:spPr>
          <a:xfrm>
            <a:off x="4710772" y="4633474"/>
            <a:ext cx="1939353" cy="117113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Succinic Acid</a:t>
            </a:r>
          </a:p>
          <a:p>
            <a:pPr algn="ctr"/>
            <a:r>
              <a:rPr lang="en-US" dirty="0"/>
              <a:t>4C</a:t>
            </a:r>
          </a:p>
        </p:txBody>
      </p:sp>
      <p:sp>
        <p:nvSpPr>
          <p:cNvPr id="38" name="Oval 37"/>
          <p:cNvSpPr/>
          <p:nvPr/>
        </p:nvSpPr>
        <p:spPr>
          <a:xfrm>
            <a:off x="6747447" y="2521818"/>
            <a:ext cx="2110803" cy="117113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Keto-Glutaric</a:t>
            </a:r>
            <a:r>
              <a:rPr lang="en-US" dirty="0"/>
              <a:t> Acid</a:t>
            </a:r>
          </a:p>
          <a:p>
            <a:pPr algn="ctr"/>
            <a:r>
              <a:rPr lang="en-US" dirty="0"/>
              <a:t>5C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6159533"/>
            <a:ext cx="91440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6C Compound (citric acid) undergoes decarboxylation and dehydrogenation to produce CO</a:t>
            </a:r>
            <a:r>
              <a:rPr lang="en-US" baseline="-25000" dirty="0"/>
              <a:t>2</a:t>
            </a:r>
            <a:r>
              <a:rPr lang="en-US" dirty="0"/>
              <a:t> and H+ ion, this is used to reduce an NAD. These processes produced a 5C compound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180372" y="1024089"/>
            <a:ext cx="2915877" cy="951627"/>
            <a:chOff x="5316688" y="1103750"/>
            <a:chExt cx="3053096" cy="964377"/>
          </a:xfrm>
        </p:grpSpPr>
        <p:sp>
          <p:nvSpPr>
            <p:cNvPr id="43" name="Right Arrow 42"/>
            <p:cNvSpPr/>
            <p:nvPr/>
          </p:nvSpPr>
          <p:spPr>
            <a:xfrm rot="20911323">
              <a:off x="5316688" y="1633374"/>
              <a:ext cx="1902360" cy="434753"/>
            </a:xfrm>
            <a:prstGeom prst="rightArrow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DEHYDROGENASE</a:t>
              </a:r>
            </a:p>
          </p:txBody>
        </p:sp>
        <p:sp>
          <p:nvSpPr>
            <p:cNvPr id="44" name="Oval 43"/>
            <p:cNvSpPr/>
            <p:nvPr/>
          </p:nvSpPr>
          <p:spPr>
            <a:xfrm rot="20962603">
              <a:off x="7311662" y="1103750"/>
              <a:ext cx="1058122" cy="840222"/>
            </a:xfrm>
            <a:prstGeom prst="ellipse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H+ to reduce NAD</a:t>
              </a:r>
            </a:p>
          </p:txBody>
        </p:sp>
      </p:grpSp>
      <p:sp>
        <p:nvSpPr>
          <p:cNvPr id="46" name="Right Arrow 45"/>
          <p:cNvSpPr/>
          <p:nvPr/>
        </p:nvSpPr>
        <p:spPr>
          <a:xfrm rot="20792249">
            <a:off x="6165865" y="2034060"/>
            <a:ext cx="1465254" cy="51817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DECARBOXYLASE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8625">
            <a:off x="7720432" y="1528424"/>
            <a:ext cx="837694" cy="83769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4825" y="6189477"/>
            <a:ext cx="91440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5C compound is then </a:t>
            </a:r>
            <a:r>
              <a:rPr lang="en-US" dirty="0" err="1"/>
              <a:t>decarboxylated</a:t>
            </a:r>
            <a:r>
              <a:rPr lang="en-US" dirty="0"/>
              <a:t> and dehydrogenated again, producing a 4C Compound. This produced enough energy to </a:t>
            </a:r>
            <a:r>
              <a:rPr lang="en-US" dirty="0" err="1"/>
              <a:t>synthesise</a:t>
            </a:r>
            <a:r>
              <a:rPr lang="en-US" dirty="0"/>
              <a:t> the production of 1 ATP Molecule</a:t>
            </a:r>
          </a:p>
        </p:txBody>
      </p:sp>
      <p:sp>
        <p:nvSpPr>
          <p:cNvPr id="58" name="Right Arrow 57"/>
          <p:cNvSpPr/>
          <p:nvPr/>
        </p:nvSpPr>
        <p:spPr>
          <a:xfrm rot="4109081">
            <a:off x="7441638" y="4028194"/>
            <a:ext cx="1558002" cy="387960"/>
          </a:xfrm>
          <a:prstGeom prst="rightArrow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DEHYDROGENASE</a:t>
            </a:r>
          </a:p>
        </p:txBody>
      </p:sp>
      <p:sp>
        <p:nvSpPr>
          <p:cNvPr id="59" name="Oval 58"/>
          <p:cNvSpPr/>
          <p:nvPr/>
        </p:nvSpPr>
        <p:spPr>
          <a:xfrm rot="21378221">
            <a:off x="8238649" y="5045191"/>
            <a:ext cx="866584" cy="749789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H+ to reduce NAD</a:t>
            </a:r>
          </a:p>
        </p:txBody>
      </p:sp>
      <p:sp>
        <p:nvSpPr>
          <p:cNvPr id="60" name="Right Arrow 59"/>
          <p:cNvSpPr/>
          <p:nvPr/>
        </p:nvSpPr>
        <p:spPr>
          <a:xfrm rot="5160659">
            <a:off x="6938678" y="4175821"/>
            <a:ext cx="1465254" cy="51817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DECARBOXYLASE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8625">
            <a:off x="7252458" y="5171780"/>
            <a:ext cx="837694" cy="837694"/>
          </a:xfrm>
          <a:prstGeom prst="rect">
            <a:avLst/>
          </a:prstGeom>
        </p:spPr>
      </p:pic>
      <p:sp>
        <p:nvSpPr>
          <p:cNvPr id="62" name="Explosion 2 61"/>
          <p:cNvSpPr/>
          <p:nvPr/>
        </p:nvSpPr>
        <p:spPr>
          <a:xfrm>
            <a:off x="5268427" y="3278510"/>
            <a:ext cx="1889697" cy="1582528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0253F"/>
                </a:solidFill>
              </a:rPr>
              <a:t>1 x ATP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950" y="6159533"/>
            <a:ext cx="914400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4C compound is then dehydrogenated again. This H+ ion emitted is used to reduce </a:t>
            </a:r>
            <a:r>
              <a:rPr lang="en-US" sz="2400" dirty="0"/>
              <a:t>FAD</a:t>
            </a:r>
          </a:p>
          <a:p>
            <a:pPr algn="ctr"/>
            <a:endParaRPr lang="en-US" sz="2400" dirty="0"/>
          </a:p>
        </p:txBody>
      </p:sp>
      <p:sp>
        <p:nvSpPr>
          <p:cNvPr id="67" name="Right Arrow 66"/>
          <p:cNvSpPr/>
          <p:nvPr/>
        </p:nvSpPr>
        <p:spPr>
          <a:xfrm rot="1054044" flipH="1">
            <a:off x="3169765" y="4447841"/>
            <a:ext cx="1630019" cy="523121"/>
          </a:xfrm>
          <a:prstGeom prst="rightArrow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DEHYDROGENASE</a:t>
            </a:r>
          </a:p>
        </p:txBody>
      </p:sp>
      <p:sp>
        <p:nvSpPr>
          <p:cNvPr id="68" name="Oval 67"/>
          <p:cNvSpPr/>
          <p:nvPr/>
        </p:nvSpPr>
        <p:spPr>
          <a:xfrm rot="21378221">
            <a:off x="2192378" y="3849502"/>
            <a:ext cx="1112344" cy="9583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H+ to reduce FAD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825" y="6121466"/>
            <a:ext cx="914400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 err="1"/>
              <a:t>Oxaloacetic</a:t>
            </a:r>
            <a:r>
              <a:rPr lang="en-US" sz="2400" dirty="0"/>
              <a:t> acid is regenerated from malic acid by a final dehydrogenation, reducing NAD</a:t>
            </a:r>
          </a:p>
        </p:txBody>
      </p:sp>
      <p:sp>
        <p:nvSpPr>
          <p:cNvPr id="73" name="Oval 72"/>
          <p:cNvSpPr/>
          <p:nvPr/>
        </p:nvSpPr>
        <p:spPr>
          <a:xfrm rot="21378221">
            <a:off x="2314903" y="2718225"/>
            <a:ext cx="979668" cy="852346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H+ to reduce</a:t>
            </a:r>
          </a:p>
          <a:p>
            <a:pPr algn="ctr"/>
            <a:r>
              <a:rPr lang="en-US" sz="1200" dirty="0"/>
              <a:t>NAD</a:t>
            </a:r>
          </a:p>
        </p:txBody>
      </p:sp>
    </p:spTree>
    <p:extLst>
      <p:ext uri="{BB962C8B-B14F-4D97-AF65-F5344CB8AC3E}">
        <p14:creationId xmlns:p14="http://schemas.microsoft.com/office/powerpoint/2010/main" val="37112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4" grpId="0" animBg="1"/>
      <p:bldP spid="5" grpId="0" animBg="1"/>
      <p:bldP spid="5" grpId="1" animBg="1"/>
      <p:bldP spid="6" grpId="0" animBg="1"/>
      <p:bldP spid="8" grpId="0" animBg="1"/>
      <p:bldP spid="9" grpId="0" animBg="1"/>
      <p:bldP spid="14" grpId="0" animBg="1"/>
      <p:bldP spid="1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6" grpId="0" animBg="1"/>
      <p:bldP spid="54" grpId="0" animBg="1"/>
      <p:bldP spid="58" grpId="0" animBg="1"/>
      <p:bldP spid="59" grpId="0" animBg="1"/>
      <p:bldP spid="60" grpId="0" animBg="1"/>
      <p:bldP spid="62" grpId="0" animBg="1"/>
      <p:bldP spid="65" grpId="0" animBg="1"/>
      <p:bldP spid="67" grpId="0" animBg="1"/>
      <p:bldP spid="68" grpId="0" animBg="1"/>
      <p:bldP spid="69" grpId="0" animBg="1"/>
      <p:bldP spid="73" grpId="0" animBg="1"/>
      <p:bldP spid="7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Krebs Cycle-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cycle we obtain…</a:t>
            </a:r>
          </a:p>
          <a:p>
            <a:r>
              <a:rPr lang="en-US" dirty="0"/>
              <a:t>1 ATP</a:t>
            </a:r>
          </a:p>
          <a:p>
            <a:r>
              <a:rPr lang="en-US" dirty="0"/>
              <a:t>3 </a:t>
            </a:r>
            <a:r>
              <a:rPr lang="en-US" dirty="0" err="1"/>
              <a:t>r.NAD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r.FAD</a:t>
            </a:r>
            <a:endParaRPr lang="en-US" dirty="0"/>
          </a:p>
          <a:p>
            <a:r>
              <a:rPr lang="en-US" dirty="0"/>
              <a:t>2 Carbon Dioxide Molecules</a:t>
            </a:r>
          </a:p>
          <a:p>
            <a:r>
              <a:rPr lang="en-US" dirty="0"/>
              <a:t>Remember that the Krebs Cycle turns twice per glucose molecule.</a:t>
            </a:r>
          </a:p>
        </p:txBody>
      </p:sp>
    </p:spTree>
    <p:extLst>
      <p:ext uri="{BB962C8B-B14F-4D97-AF65-F5344CB8AC3E}">
        <p14:creationId xmlns:p14="http://schemas.microsoft.com/office/powerpoint/2010/main" val="37168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ATP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ATP is a nucleotide consisting of an </a:t>
            </a:r>
            <a:r>
              <a:rPr lang="en-US" b="1" u="sng" dirty="0">
                <a:highlight>
                  <a:srgbClr val="FFFF00"/>
                </a:highlight>
              </a:rPr>
              <a:t>organic base, adenine, a five carbon sugar (ribose) and a sequence of three phosphate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56" y="3584873"/>
            <a:ext cx="6083887" cy="25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Krebs Cycle -Summary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660525"/>
              </p:ext>
            </p:extLst>
          </p:nvPr>
        </p:nvGraphicFramePr>
        <p:xfrm>
          <a:off x="146947" y="1259305"/>
          <a:ext cx="8727380" cy="545717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8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706"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Glycolysis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Link 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Krebs</a:t>
                      </a:r>
                      <a:r>
                        <a:rPr lang="en-US" baseline="0" dirty="0"/>
                        <a:t> Cycle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054">
                <a:tc>
                  <a:txBody>
                    <a:bodyPr/>
                    <a:lstStyle/>
                    <a:p>
                      <a:r>
                        <a:rPr lang="en-US" dirty="0"/>
                        <a:t>Number of ATP used</a:t>
                      </a:r>
                    </a:p>
                    <a:p>
                      <a:r>
                        <a:rPr lang="en-US" dirty="0"/>
                        <a:t>(per</a:t>
                      </a:r>
                      <a:r>
                        <a:rPr lang="en-US" baseline="0" dirty="0"/>
                        <a:t> glucose)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054">
                <a:tc>
                  <a:txBody>
                    <a:bodyPr/>
                    <a:lstStyle/>
                    <a:p>
                      <a:r>
                        <a:rPr lang="en-US" dirty="0"/>
                        <a:t>Number of ATP</a:t>
                      </a:r>
                      <a:r>
                        <a:rPr lang="en-US" baseline="0" dirty="0"/>
                        <a:t> produced (</a:t>
                      </a:r>
                      <a:r>
                        <a:rPr lang="en-US" baseline="0" dirty="0" err="1"/>
                        <a:t>pg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706">
                <a:tc>
                  <a:txBody>
                    <a:bodyPr/>
                    <a:lstStyle/>
                    <a:p>
                      <a:r>
                        <a:rPr lang="en-US" dirty="0"/>
                        <a:t>Net Total ATP (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r>
                        <a:rPr lang="en-US" dirty="0"/>
                        <a:t>Number of reduced</a:t>
                      </a:r>
                      <a:r>
                        <a:rPr lang="en-US" baseline="0" dirty="0"/>
                        <a:t> NAD produced (</a:t>
                      </a:r>
                      <a:r>
                        <a:rPr lang="en-US" baseline="0" dirty="0" err="1"/>
                        <a:t>pg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reduced FAD produced (</a:t>
                      </a:r>
                      <a:r>
                        <a:rPr lang="en-US" baseline="0" dirty="0" err="1"/>
                        <a:t>pg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r>
                        <a:rPr lang="en-US" dirty="0"/>
                        <a:t>Other products made (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molecules</a:t>
                      </a:r>
                      <a:r>
                        <a:rPr lang="en-US" sz="2000" baseline="0" dirty="0"/>
                        <a:t> of pyruvic acid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x Carbon</a:t>
                      </a:r>
                      <a:r>
                        <a:rPr lang="en-US" sz="2000" baseline="0" dirty="0"/>
                        <a:t> Dioxide</a:t>
                      </a:r>
                    </a:p>
                    <a:p>
                      <a:r>
                        <a:rPr lang="en-US" sz="2000" baseline="0" dirty="0"/>
                        <a:t>2 x Acetyl </a:t>
                      </a:r>
                      <a:r>
                        <a:rPr lang="en-US" sz="2000" baseline="0" dirty="0" err="1"/>
                        <a:t>coA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 x Carbon</a:t>
                      </a:r>
                      <a:r>
                        <a:rPr lang="en-US" sz="2000" baseline="0" dirty="0"/>
                        <a:t> Dioxide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425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The Electron Transport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carriers and pumps, releasing energy in the form of ATP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The Electron Transport Chain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254124"/>
            <a:ext cx="7726414" cy="531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95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4983161" y="5940910"/>
            <a:ext cx="3045900" cy="562434"/>
            <a:chOff x="0" y="0"/>
            <a:chExt cx="2124710" cy="38354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7835"/>
            <a:stretch/>
          </p:blipFill>
          <p:spPr bwMode="auto">
            <a:xfrm>
              <a:off x="1483995" y="0"/>
              <a:ext cx="640715" cy="3835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8" r="59301"/>
            <a:stretch/>
          </p:blipFill>
          <p:spPr bwMode="auto">
            <a:xfrm>
              <a:off x="0" y="0"/>
              <a:ext cx="1255395" cy="3835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6" r="83294"/>
            <a:stretch/>
          </p:blipFill>
          <p:spPr bwMode="auto">
            <a:xfrm>
              <a:off x="1255395" y="0"/>
              <a:ext cx="254635" cy="3835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The Electron Transport Chain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3286125"/>
            <a:ext cx="9144001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1687" y="2587625"/>
            <a:ext cx="1063625" cy="20478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0112" y="2587625"/>
            <a:ext cx="1063625" cy="20478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87737" y="2587625"/>
            <a:ext cx="1063625" cy="20478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70335"/>
            <a:ext cx="1365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 membrane space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71942"/>
            <a:ext cx="13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Matrix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411" y="3313331"/>
            <a:ext cx="13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2661" y="3322519"/>
            <a:ext cx="13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7911" y="3281065"/>
            <a:ext cx="13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</a:t>
            </a:r>
          </a:p>
        </p:txBody>
      </p:sp>
      <p:sp>
        <p:nvSpPr>
          <p:cNvPr id="13" name="Trapezoid 12"/>
          <p:cNvSpPr/>
          <p:nvPr/>
        </p:nvSpPr>
        <p:spPr>
          <a:xfrm>
            <a:off x="5842000" y="2206625"/>
            <a:ext cx="2032000" cy="2635250"/>
          </a:xfrm>
          <a:prstGeom prst="trapezoi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27750" y="3327231"/>
            <a:ext cx="159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ATP SYNTHETASE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387" y="54429"/>
            <a:ext cx="482599" cy="715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987" y="1309532"/>
            <a:ext cx="482599" cy="715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201" y="1618560"/>
            <a:ext cx="482599" cy="715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587" y="1027821"/>
            <a:ext cx="482599" cy="715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987" y="1557305"/>
            <a:ext cx="482599" cy="715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513" y="2025227"/>
            <a:ext cx="482599" cy="7156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659" y="-12973"/>
            <a:ext cx="482599" cy="7156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4474" y="6702910"/>
            <a:ext cx="482599" cy="715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201" y="153981"/>
            <a:ext cx="482599" cy="715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9674" y="7007710"/>
            <a:ext cx="482599" cy="715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274" y="7160110"/>
            <a:ext cx="482599" cy="715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4874" y="7312510"/>
            <a:ext cx="482599" cy="715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5312" y="1385669"/>
            <a:ext cx="395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High Concentration of H+ 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65312" y="1664295"/>
            <a:ext cx="3957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The pump is pumping them from the matrix, they are taking them from reduced NAD and FAD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5522" y="4908041"/>
            <a:ext cx="481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Low Concentration of H+ ions is maintained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25523" y="5286196"/>
            <a:ext cx="3957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-When they pass through ATP </a:t>
            </a:r>
            <a:r>
              <a:rPr lang="en-US" dirty="0" err="1"/>
              <a:t>synthetase</a:t>
            </a:r>
            <a:r>
              <a:rPr lang="en-US" dirty="0"/>
              <a:t> they combing with oxygen and electrons to form water.</a:t>
            </a:r>
          </a:p>
        </p:txBody>
      </p:sp>
      <p:sp>
        <p:nvSpPr>
          <p:cNvPr id="16" name="Oval 15"/>
          <p:cNvSpPr/>
          <p:nvPr/>
        </p:nvSpPr>
        <p:spPr>
          <a:xfrm rot="20967818">
            <a:off x="2122761" y="3325906"/>
            <a:ext cx="3236827" cy="129531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Concentration Gradient is Set Up!</a:t>
            </a:r>
          </a:p>
        </p:txBody>
      </p:sp>
      <p:sp>
        <p:nvSpPr>
          <p:cNvPr id="50" name="Diamond 49"/>
          <p:cNvSpPr/>
          <p:nvPr/>
        </p:nvSpPr>
        <p:spPr>
          <a:xfrm>
            <a:off x="10100620" y="3666766"/>
            <a:ext cx="1157570" cy="86827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ATP</a:t>
            </a:r>
          </a:p>
        </p:txBody>
      </p:sp>
      <p:sp>
        <p:nvSpPr>
          <p:cNvPr id="51" name="Diamond 50"/>
          <p:cNvSpPr/>
          <p:nvPr/>
        </p:nvSpPr>
        <p:spPr>
          <a:xfrm>
            <a:off x="7240587" y="2606746"/>
            <a:ext cx="1157570" cy="86827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35020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666E-7 9.0236E-7 C 0.00261 -0.0118 0.00209 -0.00231 -0.00347 -0.01365 C -0.00538 -0.01735 -0.00834 -0.03124 -0.01025 -0.03378 C -0.0132 -0.03771 -0.01772 -0.0391 -0.0205 -0.0428 C -0.0238 -0.04743 -0.02623 -0.05183 -0.03057 -0.05414 C -0.03891 -0.059 -0.04899 -0.05877 -0.05768 -0.06085 C -0.07383 -0.05923 -0.07453 -0.06039 -0.08652 -0.05646 C -0.09121 -0.05507 -0.10007 -0.05183 -0.10007 -0.05183 C -0.1058 -0.04697 -0.11049 -0.04512 -0.11709 -0.0428 C -0.12265 -0.03818 -0.12856 -0.03424 -0.13394 -0.02938 C -0.14228 -0.01342 -0.14628 0.00532 -0.15271 0.02267 C -0.15566 0.03933 -0.15236 0.05067 -0.1475 0.06548 C -0.14541 0.07196 -0.14246 0.08584 -0.14246 0.08584 C -0.14315 0.09486 -0.14246 0.10412 -0.14419 0.11291 C -0.14489 0.11546 -0.14784 0.11546 -0.14923 0.11731 C -0.15114 0.11916 -0.15253 0.12217 -0.15427 0.12425 C -0.15601 0.12587 -0.15792 0.12679 -0.15948 0.12864 C -0.16139 0.1305 -0.16313 0.13281 -0.16452 0.13535 C -0.16713 0.13952 -0.1713 0.14901 -0.1713 0.14901 C -0.17078 0.15942 -0.1713 0.17029 -0.16956 0.1807 C -0.16886 0.18533 -0.16174 0.19274 -0.15948 0.19644 C -0.14975 0.21194 -0.13794 0.22559 -0.13394 0.24595 C -0.13533 0.26354 -0.13255 0.27302 -0.14246 0.28228 C -0.14697 0.29061 -0.1508 0.29107 -0.15775 0.2957 C -0.164 0.30379 -0.16591 0.31143 -0.16782 0.32277 C -0.16678 0.3341 -0.1673 0.3459 -0.16452 0.35678 C -0.16122 0.3702 -0.14802 0.37575 -0.14246 0.38825 C -0.13638 0.4019 -0.1329 0.41555 -0.13064 0.43128 C -0.13116 0.4454 -0.13099 0.45974 -0.13221 0.47409 C -0.13377 0.48889 -0.15983 0.50278 -0.16956 0.50347 C -0.1944 0.50463 -0.21925 0.50486 -0.24409 0.50578 C -0.26164 0.51273 -0.23645 0.50185 -0.25434 0.51249 C -0.25816 0.51458 -0.26233 0.51527 -0.26615 0.51689 C -0.27953 0.52846 -0.27501 0.52522 -0.28318 0.54188 C -0.2844 0.54766 -0.28526 0.55391 -0.28648 0.55993 C -0.287 0.56201 -0.28909 0.56432 -0.28822 0.56664 C -0.2877 0.56802 -0.28613 0.56502 -0.28492 0.56432 " pathEditMode="relative" ptsTypes="ffffffffffffffffffffffffffffffffffff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16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Chemiosmotic</a:t>
            </a:r>
            <a:r>
              <a:rPr lang="en-US" dirty="0"/>
              <a:t>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r.NAD</a:t>
            </a:r>
            <a:r>
              <a:rPr lang="en-US" dirty="0"/>
              <a:t>/</a:t>
            </a:r>
            <a:r>
              <a:rPr lang="en-US" dirty="0" err="1"/>
              <a:t>r.FAD</a:t>
            </a:r>
            <a:r>
              <a:rPr lang="en-US" dirty="0"/>
              <a:t> donate their hydrogen to the first pump</a:t>
            </a:r>
          </a:p>
          <a:p>
            <a:r>
              <a:rPr lang="en-US" dirty="0"/>
              <a:t>The pump becomes takes them up and pumps them into </a:t>
            </a:r>
            <a:r>
              <a:rPr lang="en-US" dirty="0" err="1"/>
              <a:t>intermembrane</a:t>
            </a:r>
            <a:r>
              <a:rPr lang="en-US" dirty="0"/>
              <a:t> space</a:t>
            </a:r>
          </a:p>
          <a:p>
            <a:r>
              <a:rPr lang="en-US" dirty="0"/>
              <a:t>An electron with a slightly reduced energy level is transferred through the pumps</a:t>
            </a:r>
          </a:p>
          <a:p>
            <a:r>
              <a:rPr lang="en-US" dirty="0"/>
              <a:t>A high concentration of protons build up in the </a:t>
            </a:r>
            <a:r>
              <a:rPr lang="en-US" dirty="0" err="1"/>
              <a:t>intermembrane</a:t>
            </a:r>
            <a:r>
              <a:rPr lang="en-US" dirty="0"/>
              <a:t> space as the membrane is impermeable to protons.</a:t>
            </a:r>
          </a:p>
          <a:p>
            <a:r>
              <a:rPr lang="en-US" dirty="0"/>
              <a:t>The protons are able to flow back via ATP </a:t>
            </a:r>
            <a:r>
              <a:rPr lang="en-US" dirty="0" err="1"/>
              <a:t>Synthetase</a:t>
            </a:r>
            <a:endParaRPr lang="en-US" dirty="0"/>
          </a:p>
          <a:p>
            <a:r>
              <a:rPr lang="en-US" dirty="0"/>
              <a:t>When they they flow through this, ATP is created</a:t>
            </a:r>
          </a:p>
          <a:p>
            <a:r>
              <a:rPr lang="en-US" dirty="0"/>
              <a:t>The electron that had been transferred now combines with the proton and oxygen to form water in the matrix, this maintains the conc. Gradient (</a:t>
            </a:r>
            <a:r>
              <a:rPr lang="en-US" dirty="0" err="1"/>
              <a:t>catalysed</a:t>
            </a:r>
            <a:r>
              <a:rPr lang="en-US" dirty="0"/>
              <a:t> by oxidase)</a:t>
            </a:r>
          </a:p>
        </p:txBody>
      </p:sp>
    </p:spTree>
    <p:extLst>
      <p:ext uri="{BB962C8B-B14F-4D97-AF65-F5344CB8AC3E}">
        <p14:creationId xmlns:p14="http://schemas.microsoft.com/office/powerpoint/2010/main" val="42133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Budget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22482"/>
              </p:ext>
            </p:extLst>
          </p:nvPr>
        </p:nvGraphicFramePr>
        <p:xfrm>
          <a:off x="146947" y="1259305"/>
          <a:ext cx="8727380" cy="545717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8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706"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Glycolysis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Link 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Krebs</a:t>
                      </a:r>
                      <a:r>
                        <a:rPr lang="en-US" baseline="0" dirty="0"/>
                        <a:t> Cycle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054">
                <a:tc>
                  <a:txBody>
                    <a:bodyPr/>
                    <a:lstStyle/>
                    <a:p>
                      <a:r>
                        <a:rPr lang="en-US" dirty="0"/>
                        <a:t>Number of ATP used</a:t>
                      </a:r>
                    </a:p>
                    <a:p>
                      <a:r>
                        <a:rPr lang="en-US" dirty="0"/>
                        <a:t>(per</a:t>
                      </a:r>
                      <a:r>
                        <a:rPr lang="en-US" baseline="0" dirty="0"/>
                        <a:t> glucose)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054">
                <a:tc>
                  <a:txBody>
                    <a:bodyPr/>
                    <a:lstStyle/>
                    <a:p>
                      <a:r>
                        <a:rPr lang="en-US" dirty="0"/>
                        <a:t>Number of ATP</a:t>
                      </a:r>
                      <a:r>
                        <a:rPr lang="en-US" baseline="0" dirty="0"/>
                        <a:t> produced (</a:t>
                      </a:r>
                      <a:r>
                        <a:rPr lang="en-US" baseline="0" dirty="0" err="1"/>
                        <a:t>pg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706">
                <a:tc>
                  <a:txBody>
                    <a:bodyPr/>
                    <a:lstStyle/>
                    <a:p>
                      <a:r>
                        <a:rPr lang="en-US" dirty="0"/>
                        <a:t>Net Total ATP (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r>
                        <a:rPr lang="en-US" dirty="0"/>
                        <a:t>Number of reduced</a:t>
                      </a:r>
                      <a:r>
                        <a:rPr lang="en-US" baseline="0" dirty="0"/>
                        <a:t> NAD produced (</a:t>
                      </a:r>
                      <a:r>
                        <a:rPr lang="en-US" baseline="0" dirty="0" err="1"/>
                        <a:t>pg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reduced FAD produced (</a:t>
                      </a:r>
                      <a:r>
                        <a:rPr lang="en-US" baseline="0" dirty="0" err="1"/>
                        <a:t>pg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7219">
                <a:tc>
                  <a:txBody>
                    <a:bodyPr/>
                    <a:lstStyle/>
                    <a:p>
                      <a:r>
                        <a:rPr lang="en-US" dirty="0"/>
                        <a:t>Other products made (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molecules</a:t>
                      </a:r>
                      <a:r>
                        <a:rPr lang="en-US" sz="2000" baseline="0" dirty="0"/>
                        <a:t> of pyruvic acid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x Carbon</a:t>
                      </a:r>
                      <a:r>
                        <a:rPr lang="en-US" sz="2000" baseline="0" dirty="0"/>
                        <a:t> Dioxide</a:t>
                      </a:r>
                    </a:p>
                    <a:p>
                      <a:r>
                        <a:rPr lang="en-US" sz="2000" baseline="0" dirty="0"/>
                        <a:t>2 x Acetyl </a:t>
                      </a:r>
                      <a:r>
                        <a:rPr lang="en-US" sz="2000" baseline="0" dirty="0" err="1"/>
                        <a:t>coA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 x Carbon</a:t>
                      </a:r>
                      <a:r>
                        <a:rPr lang="en-US" sz="2000" baseline="0" dirty="0"/>
                        <a:t> Dioxide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50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Altogether, per molecule of glucose, we obtain </a:t>
            </a:r>
          </a:p>
          <a:p>
            <a:pPr marL="0" indent="0">
              <a:buNone/>
            </a:pPr>
            <a:r>
              <a:rPr lang="en-US" dirty="0"/>
              <a:t>4 ATP</a:t>
            </a:r>
          </a:p>
          <a:p>
            <a:pPr marL="0" indent="0">
              <a:buNone/>
            </a:pPr>
            <a:r>
              <a:rPr lang="en-US" dirty="0"/>
              <a:t>10 </a:t>
            </a:r>
            <a:r>
              <a:rPr lang="en-US" dirty="0" err="1"/>
              <a:t>r.NAD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 </a:t>
            </a:r>
            <a:r>
              <a:rPr lang="en-US" dirty="0" err="1"/>
              <a:t>r.FAD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29854" y="4468780"/>
            <a:ext cx="2756946" cy="16573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Each reduce NAD is capable of making 3 ATP in the electron transport chain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9854" y="2555776"/>
            <a:ext cx="2756946" cy="16573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Each reduce FAD is capable of making 2 ATP in the electron transport chain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9361" y="3302297"/>
            <a:ext cx="2214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x 3 = 30 ATP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81" y="3836730"/>
            <a:ext cx="2214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x 2 = 4 ATP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8705" y="4964972"/>
            <a:ext cx="3203626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Altogether, per glucose molecule, 38 ATP are made</a:t>
            </a:r>
          </a:p>
        </p:txBody>
      </p:sp>
    </p:spTree>
    <p:extLst>
      <p:ext uri="{BB962C8B-B14F-4D97-AF65-F5344CB8AC3E}">
        <p14:creationId xmlns:p14="http://schemas.microsoft.com/office/powerpoint/2010/main" val="85155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Anaerobic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absence of oxygen only glycolysis can take place</a:t>
            </a:r>
          </a:p>
          <a:p>
            <a:r>
              <a:rPr lang="en-US" dirty="0"/>
              <a:t>The </a:t>
            </a:r>
            <a:r>
              <a:rPr lang="en-US" dirty="0" err="1"/>
              <a:t>rNAD</a:t>
            </a:r>
            <a:r>
              <a:rPr lang="en-US" dirty="0"/>
              <a:t>/</a:t>
            </a:r>
            <a:r>
              <a:rPr lang="en-US" dirty="0" err="1"/>
              <a:t>rFAD</a:t>
            </a:r>
            <a:r>
              <a:rPr lang="en-US" dirty="0"/>
              <a:t> cannot be </a:t>
            </a:r>
            <a:r>
              <a:rPr lang="en-US" dirty="0" err="1"/>
              <a:t>reoxidised</a:t>
            </a:r>
            <a:r>
              <a:rPr lang="en-US" dirty="0"/>
              <a:t> and therefore able to pick up more hydrogen so the link reaction and </a:t>
            </a:r>
            <a:r>
              <a:rPr lang="en-US" dirty="0" err="1"/>
              <a:t>krebs</a:t>
            </a:r>
            <a:r>
              <a:rPr lang="en-US" dirty="0"/>
              <a:t> can</a:t>
            </a:r>
            <a:r>
              <a:rPr lang="fr-FR" dirty="0"/>
              <a:t>’</a:t>
            </a:r>
            <a:r>
              <a:rPr lang="en-US" dirty="0"/>
              <a:t>t occur</a:t>
            </a:r>
          </a:p>
          <a:p>
            <a:r>
              <a:rPr lang="en-US" dirty="0"/>
              <a:t>The yield of ATP is only 2</a:t>
            </a:r>
          </a:p>
        </p:txBody>
      </p:sp>
    </p:spTree>
    <p:extLst>
      <p:ext uri="{BB962C8B-B14F-4D97-AF65-F5344CB8AC3E}">
        <p14:creationId xmlns:p14="http://schemas.microsoft.com/office/powerpoint/2010/main" val="22576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Anaerobic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vigorous exercise the human body has to respire anaerobically</a:t>
            </a:r>
          </a:p>
          <a:p>
            <a:r>
              <a:rPr lang="en-US" dirty="0"/>
              <a:t>This involves glycolysis , but the reduced NAD produced passes it’s protons straight to pyruvic acid, reducing it to lactic acid</a:t>
            </a:r>
          </a:p>
          <a:p>
            <a:r>
              <a:rPr lang="en-US" dirty="0"/>
              <a:t>A build up of lactate can cause muscle cramp. When oxygen becomes available it is broken down by the liver. Most is converted to glycogen and stored.</a:t>
            </a:r>
          </a:p>
        </p:txBody>
      </p:sp>
    </p:spTree>
    <p:extLst>
      <p:ext uri="{BB962C8B-B14F-4D97-AF65-F5344CB8AC3E}">
        <p14:creationId xmlns:p14="http://schemas.microsoft.com/office/powerpoint/2010/main" val="2575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Anaerobic Respiration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33" y="1557044"/>
            <a:ext cx="7719174" cy="45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1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ATP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ATP is often called the universal energy currency in living organisms as it provides a common source of energy for many different chemical reactions.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69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Takes place in yeast where the pyruvate is converted into alcohol and carbon dioxide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pyruvate is first </a:t>
            </a:r>
            <a:r>
              <a:rPr lang="en-US" dirty="0" err="1"/>
              <a:t>decarboxylated</a:t>
            </a:r>
            <a:r>
              <a:rPr lang="en-US" dirty="0"/>
              <a:t> to produce </a:t>
            </a:r>
            <a:r>
              <a:rPr lang="en-US" dirty="0" err="1"/>
              <a:t>ethanal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hydrogen released during glycolysis is passed to NAD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Reduced NAD passes its hydrogen to </a:t>
            </a:r>
            <a:r>
              <a:rPr lang="en-US" dirty="0" err="1"/>
              <a:t>ethanal</a:t>
            </a:r>
            <a:r>
              <a:rPr lang="en-US" dirty="0"/>
              <a:t>, reducing it to ethanol</a:t>
            </a:r>
          </a:p>
        </p:txBody>
      </p:sp>
    </p:spTree>
    <p:extLst>
      <p:ext uri="{BB962C8B-B14F-4D97-AF65-F5344CB8AC3E}">
        <p14:creationId xmlns:p14="http://schemas.microsoft.com/office/powerpoint/2010/main" val="36989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Respiratory Substances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Lipids</a:t>
            </a:r>
          </a:p>
          <a:p>
            <a:r>
              <a:rPr lang="en-US" dirty="0"/>
              <a:t>Fat provides an energy store and is useful when carb levels are low</a:t>
            </a:r>
          </a:p>
          <a:p>
            <a:r>
              <a:rPr lang="en-US" dirty="0"/>
              <a:t>It has to first be </a:t>
            </a:r>
            <a:r>
              <a:rPr lang="en-US" dirty="0">
                <a:latin typeface="+mj-lt"/>
              </a:rPr>
              <a:t>hydrolysed into glycerol and fatty acids</a:t>
            </a:r>
          </a:p>
          <a:p>
            <a:r>
              <a:rPr lang="en-US" dirty="0"/>
              <a:t>The glycerol  is converted into a 3C sugar and enter glycolysis via triose phosphate</a:t>
            </a:r>
          </a:p>
          <a:p>
            <a:r>
              <a:rPr lang="en-US" dirty="0"/>
              <a:t>The </a:t>
            </a:r>
            <a:r>
              <a:rPr lang="en-US" dirty="0">
                <a:latin typeface="+mj-lt"/>
              </a:rPr>
              <a:t>fatty acids are split up into many 2C fragments</a:t>
            </a:r>
            <a:r>
              <a:rPr lang="en-US" dirty="0"/>
              <a:t> which enter pathway as acetyl CoA</a:t>
            </a:r>
          </a:p>
          <a:p>
            <a:r>
              <a:rPr lang="en-US" dirty="0"/>
              <a:t>This is why one gram of fat releases twice as much energy than carbohydrate </a:t>
            </a: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2066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Respiratory Substances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Proteins</a:t>
            </a:r>
          </a:p>
          <a:p>
            <a:r>
              <a:rPr lang="en-US" dirty="0"/>
              <a:t>Only used when in starvation mode</a:t>
            </a:r>
          </a:p>
          <a:p>
            <a:r>
              <a:rPr lang="en-US" dirty="0"/>
              <a:t>Protein is </a:t>
            </a:r>
            <a:r>
              <a:rPr lang="en-US" dirty="0">
                <a:latin typeface="+mj-lt"/>
              </a:rPr>
              <a:t>hydrolysed producing amino acids</a:t>
            </a:r>
          </a:p>
          <a:p>
            <a:r>
              <a:rPr lang="en-US" dirty="0"/>
              <a:t>Then </a:t>
            </a:r>
            <a:r>
              <a:rPr lang="en-US" dirty="0" err="1">
                <a:latin typeface="+mj-lt"/>
              </a:rPr>
              <a:t>deaminated</a:t>
            </a:r>
            <a:r>
              <a:rPr lang="en-US" dirty="0">
                <a:latin typeface="+mj-lt"/>
              </a:rPr>
              <a:t> in the liver, amine group converted to urea</a:t>
            </a:r>
            <a:r>
              <a:rPr lang="en-US" dirty="0"/>
              <a:t> and urinated out</a:t>
            </a:r>
          </a:p>
          <a:p>
            <a:r>
              <a:rPr lang="en-US" dirty="0"/>
              <a:t>Residues are </a:t>
            </a:r>
            <a:r>
              <a:rPr lang="en-US" dirty="0">
                <a:latin typeface="+mj-lt"/>
              </a:rPr>
              <a:t>converted into acetyl CoA</a:t>
            </a:r>
            <a:r>
              <a:rPr lang="en-US" dirty="0"/>
              <a:t>, Pyruvate or some other Krebs Cycle intermediate.</a:t>
            </a:r>
          </a:p>
          <a:p>
            <a:r>
              <a:rPr lang="en-US" dirty="0"/>
              <a:t>Protein only used when carb and fat stores are depleted </a:t>
            </a:r>
          </a:p>
          <a:p>
            <a:endParaRPr lang="en-US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42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ATP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Living organisms use the gradual release of energy in small steps to produce ATP</a:t>
            </a:r>
          </a:p>
          <a:p>
            <a:r>
              <a:rPr lang="en-US" dirty="0"/>
              <a:t>ADP is converted to ATP by the addition of a phosphate molecule</a:t>
            </a:r>
          </a:p>
        </p:txBody>
      </p:sp>
    </p:spTree>
    <p:extLst>
      <p:ext uri="{BB962C8B-B14F-4D97-AF65-F5344CB8AC3E}">
        <p14:creationId xmlns:p14="http://schemas.microsoft.com/office/powerpoint/2010/main" val="7996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ATP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12" y="1417638"/>
            <a:ext cx="7426468" cy="4079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391" y="2106116"/>
            <a:ext cx="1868486" cy="128515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366FF"/>
                </a:solidFill>
              </a:rPr>
              <a:t>This requires 30kJmol</a:t>
            </a:r>
            <a:r>
              <a:rPr lang="en-US" baseline="30000" dirty="0">
                <a:solidFill>
                  <a:srgbClr val="3366FF"/>
                </a:solidFill>
              </a:rPr>
              <a:t>-1</a:t>
            </a:r>
            <a:r>
              <a:rPr lang="en-US" dirty="0">
                <a:solidFill>
                  <a:srgbClr val="3366FF"/>
                </a:solidFill>
              </a:rPr>
              <a:t> of energy  from food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18314" y="2106116"/>
            <a:ext cx="1868486" cy="128515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366FF"/>
                </a:solidFill>
              </a:rPr>
              <a:t>This releases 30kJmol</a:t>
            </a:r>
            <a:r>
              <a:rPr lang="en-US" baseline="30000" dirty="0">
                <a:solidFill>
                  <a:srgbClr val="3366FF"/>
                </a:solidFill>
              </a:rPr>
              <a:t>-1</a:t>
            </a:r>
            <a:r>
              <a:rPr lang="en-US" dirty="0">
                <a:solidFill>
                  <a:srgbClr val="3366FF"/>
                </a:solidFill>
              </a:rPr>
              <a:t> of energy for use in the body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4854167"/>
            <a:ext cx="2006191" cy="64257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Endergonic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(energy taken in)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5618" y="4854167"/>
            <a:ext cx="2037398" cy="64257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Exergonic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(energy released)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5163" y="3844449"/>
            <a:ext cx="1873315" cy="10097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is called HYDROLYSIS. Via. Enzyme ATPase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25538" y="3844449"/>
            <a:ext cx="2160806" cy="10097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is called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PHOSPHORYLATION</a:t>
            </a:r>
          </a:p>
        </p:txBody>
      </p:sp>
    </p:spTree>
    <p:extLst>
      <p:ext uri="{BB962C8B-B14F-4D97-AF65-F5344CB8AC3E}">
        <p14:creationId xmlns:p14="http://schemas.microsoft.com/office/powerpoint/2010/main" val="25615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Phosphorylation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an inorganic phosphate (P</a:t>
            </a:r>
            <a:r>
              <a:rPr lang="en-US" baseline="-25000" dirty="0"/>
              <a:t>i</a:t>
            </a:r>
            <a:r>
              <a:rPr lang="en-US" dirty="0"/>
              <a:t>) to ADP to create ATP </a:t>
            </a:r>
          </a:p>
          <a:p>
            <a:r>
              <a:rPr lang="en-US" dirty="0"/>
              <a:t>Three forms </a:t>
            </a:r>
          </a:p>
        </p:txBody>
      </p:sp>
    </p:spTree>
    <p:extLst>
      <p:ext uri="{BB962C8B-B14F-4D97-AF65-F5344CB8AC3E}">
        <p14:creationId xmlns:p14="http://schemas.microsoft.com/office/powerpoint/2010/main" val="4724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Phosphorylation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>
                <a:solidFill>
                  <a:srgbClr val="3366FF"/>
                </a:solidFill>
              </a:rPr>
              <a:t>OXIDATIVE PHOSPHORYLATION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Occurs on the membrane of the mitochondria during aerobic respiration and involves the process of the electron transport chain</a:t>
            </a:r>
          </a:p>
          <a:p>
            <a:pPr marL="0" indent="0">
              <a:buNone/>
            </a:pP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3" name="Picture 2" descr="ATP SYNTHAS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14" y="3974823"/>
            <a:ext cx="1866687" cy="226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Phosphorylation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2)PHOTOPHOSPHORYLATION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Occurs in the thylakoid membranes in the chloroplasts in PLANTS 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65" y="3026686"/>
            <a:ext cx="5263394" cy="30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2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Phosphorylation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3)SUBSTRATE-LEVEL PHOSPHORYLATION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Occurs when phosphate groups are transferred from donor molecules to ADP to make ATP for </a:t>
            </a:r>
            <a:r>
              <a:rPr lang="en-US" u="sng" dirty="0">
                <a:solidFill>
                  <a:srgbClr val="000000"/>
                </a:solidFill>
              </a:rPr>
              <a:t>example in Glycolysis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52" y="3849875"/>
            <a:ext cx="6059024" cy="26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2057</Words>
  <Application>Microsoft Office PowerPoint</Application>
  <PresentationFormat>On-screen Show (4:3)</PresentationFormat>
  <Paragraphs>350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Energy, ATP and Respiration</vt:lpstr>
      <vt:lpstr>Energy and ATP</vt:lpstr>
      <vt:lpstr>Energy and ATP</vt:lpstr>
      <vt:lpstr>Energy and ATP</vt:lpstr>
      <vt:lpstr>Energy and ATP</vt:lpstr>
      <vt:lpstr>Phosphorylation</vt:lpstr>
      <vt:lpstr>Phosphorylation</vt:lpstr>
      <vt:lpstr>Phosphorylation</vt:lpstr>
      <vt:lpstr>Phosphorylation</vt:lpstr>
      <vt:lpstr>Advantages of ATP</vt:lpstr>
      <vt:lpstr>What is ATP used for?</vt:lpstr>
      <vt:lpstr>Respiration</vt:lpstr>
      <vt:lpstr>1. Glycolysis </vt:lpstr>
      <vt:lpstr>Glycolysis- Summary</vt:lpstr>
      <vt:lpstr>Glycolysis- Summary</vt:lpstr>
      <vt:lpstr>2. The Link Reaction</vt:lpstr>
      <vt:lpstr>The Link Reaction- Summary</vt:lpstr>
      <vt:lpstr>3. The Krebs Cycle</vt:lpstr>
      <vt:lpstr>The Krebs Cycle- summary </vt:lpstr>
      <vt:lpstr>The Krebs Cycle -Summary</vt:lpstr>
      <vt:lpstr>4. The Electron Transport Chain</vt:lpstr>
      <vt:lpstr>4. The Electron Transport Chain</vt:lpstr>
      <vt:lpstr>4. The Electron Transport Chain</vt:lpstr>
      <vt:lpstr>Chemiosmotic Theory </vt:lpstr>
      <vt:lpstr>Energy Budget </vt:lpstr>
      <vt:lpstr>Energy Budget</vt:lpstr>
      <vt:lpstr>Anaerobic Respiration</vt:lpstr>
      <vt:lpstr>Anaerobic Respiration</vt:lpstr>
      <vt:lpstr>Anaerobic Respiration</vt:lpstr>
      <vt:lpstr>Fermentation</vt:lpstr>
      <vt:lpstr>Alternative Respiratory Substances</vt:lpstr>
      <vt:lpstr>Alternative Respiratory Substances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Energy, ATP and Respiration</dc:title>
  <dc:creator>Sunil Kler</dc:creator>
  <cp:lastModifiedBy>Adam Suleiman Ali</cp:lastModifiedBy>
  <cp:revision>30</cp:revision>
  <dcterms:created xsi:type="dcterms:W3CDTF">2016-04-06T14:31:42Z</dcterms:created>
  <dcterms:modified xsi:type="dcterms:W3CDTF">2022-02-18T03:27:45Z</dcterms:modified>
</cp:coreProperties>
</file>